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593287ce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593287ce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593287ce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593287ce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593287ce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593287ce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593287ce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593287ce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593287ce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593287ce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593287ce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593287ce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593287ce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593287ce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593287ce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593287ce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593287ce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593287ce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593287ce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593287ce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e593287ce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e593287ce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593287ce3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593287ce3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593287ce3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593287ce3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593287ce3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593287ce3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593287ce3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593287ce3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593287ce3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e593287ce3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593287ce3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e593287ce3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593287ce3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593287ce3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e593287ce3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e593287ce3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593287ce3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e593287ce3_1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593287ce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593287ce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593287ce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e593287ce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593287ce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593287ce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593287ce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593287ce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593287c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593287c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593287ce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593287ce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593287ce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593287ce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1200"/>
              </a:spcBef>
              <a:spcAft>
                <a:spcPts val="0"/>
              </a:spcAft>
              <a:buClr>
                <a:schemeClr val="lt1"/>
              </a:buClr>
              <a:buSzPts val="1400"/>
              <a:buChar char="○"/>
              <a:defRPr/>
            </a:lvl2pPr>
            <a:lvl3pPr indent="-317500" lvl="2" marL="1371600" rtl="0" algn="l">
              <a:lnSpc>
                <a:spcPct val="90000"/>
              </a:lnSpc>
              <a:spcBef>
                <a:spcPts val="1200"/>
              </a:spcBef>
              <a:spcAft>
                <a:spcPts val="0"/>
              </a:spcAft>
              <a:buClr>
                <a:schemeClr val="lt1"/>
              </a:buClr>
              <a:buSzPts val="1400"/>
              <a:buChar char="■"/>
              <a:defRPr/>
            </a:lvl3pPr>
            <a:lvl4pPr indent="-317500" lvl="3" marL="1828800" rtl="0" algn="l">
              <a:lnSpc>
                <a:spcPct val="90000"/>
              </a:lnSpc>
              <a:spcBef>
                <a:spcPts val="1200"/>
              </a:spcBef>
              <a:spcAft>
                <a:spcPts val="0"/>
              </a:spcAft>
              <a:buClr>
                <a:schemeClr val="lt1"/>
              </a:buClr>
              <a:buSzPts val="1400"/>
              <a:buChar char="●"/>
              <a:defRPr/>
            </a:lvl4pPr>
            <a:lvl5pPr indent="-317500" lvl="4" marL="2286000" rtl="0" algn="l">
              <a:lnSpc>
                <a:spcPct val="90000"/>
              </a:lnSpc>
              <a:spcBef>
                <a:spcPts val="1200"/>
              </a:spcBef>
              <a:spcAft>
                <a:spcPts val="0"/>
              </a:spcAft>
              <a:buClr>
                <a:schemeClr val="lt1"/>
              </a:buClr>
              <a:buSzPts val="1400"/>
              <a:buChar char="○"/>
              <a:defRPr/>
            </a:lvl5pPr>
            <a:lvl6pPr indent="-317500" lvl="5" marL="2743200" rtl="0" algn="l">
              <a:lnSpc>
                <a:spcPct val="90000"/>
              </a:lnSpc>
              <a:spcBef>
                <a:spcPts val="1200"/>
              </a:spcBef>
              <a:spcAft>
                <a:spcPts val="0"/>
              </a:spcAft>
              <a:buClr>
                <a:schemeClr val="lt1"/>
              </a:buClr>
              <a:buSzPts val="1400"/>
              <a:buChar char="■"/>
              <a:defRPr/>
            </a:lvl6pPr>
            <a:lvl7pPr indent="-317500" lvl="6" marL="3200400" rtl="0" algn="l">
              <a:lnSpc>
                <a:spcPct val="90000"/>
              </a:lnSpc>
              <a:spcBef>
                <a:spcPts val="1200"/>
              </a:spcBef>
              <a:spcAft>
                <a:spcPts val="0"/>
              </a:spcAft>
              <a:buClr>
                <a:schemeClr val="lt1"/>
              </a:buClr>
              <a:buSzPts val="1400"/>
              <a:buChar char="●"/>
              <a:defRPr/>
            </a:lvl7pPr>
            <a:lvl8pPr indent="-317500" lvl="7" marL="3657600" rtl="0" algn="l">
              <a:lnSpc>
                <a:spcPct val="90000"/>
              </a:lnSpc>
              <a:spcBef>
                <a:spcPts val="1200"/>
              </a:spcBef>
              <a:spcAft>
                <a:spcPts val="0"/>
              </a:spcAft>
              <a:buClr>
                <a:schemeClr val="lt1"/>
              </a:buClr>
              <a:buSzPts val="1400"/>
              <a:buChar char="○"/>
              <a:defRPr/>
            </a:lvl8pPr>
            <a:lvl9pPr indent="-317500" lvl="8" marL="4114800" rtl="0" algn="l">
              <a:lnSpc>
                <a:spcPct val="90000"/>
              </a:lnSpc>
              <a:spcBef>
                <a:spcPts val="1200"/>
              </a:spcBef>
              <a:spcAft>
                <a:spcPts val="1200"/>
              </a:spcAft>
              <a:buClr>
                <a:schemeClr val="lt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33.png"/><Relationship Id="rId5" Type="http://schemas.openxmlformats.org/officeDocument/2006/relationships/image" Target="../media/image26.png"/><Relationship Id="rId6"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61" name="Google Shape;61;p14"/>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62" name="Google Shape;62;p14"/>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sp>
        <p:nvSpPr>
          <p:cNvPr id="64" name="Google Shape;64;p14"/>
          <p:cNvSpPr txBox="1"/>
          <p:nvPr/>
        </p:nvSpPr>
        <p:spPr>
          <a:xfrm>
            <a:off x="311708" y="1601950"/>
            <a:ext cx="8520600" cy="20526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sz="5200"/>
              <a:t>Configuration Management With Ansible</a:t>
            </a:r>
            <a:endParaRPr sz="5200"/>
          </a:p>
        </p:txBody>
      </p:sp>
      <p:sp>
        <p:nvSpPr>
          <p:cNvPr id="65" name="Google Shape;65;p14"/>
          <p:cNvSpPr txBox="1"/>
          <p:nvPr/>
        </p:nvSpPr>
        <p:spPr>
          <a:xfrm>
            <a:off x="311700" y="3691500"/>
            <a:ext cx="85206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sz="2800">
                <a:solidFill>
                  <a:srgbClr val="595959"/>
                </a:solidFill>
              </a:rPr>
              <a:t>Week 4</a:t>
            </a:r>
            <a:endParaRPr sz="2800">
              <a:solidFill>
                <a:srgbClr val="595959"/>
              </a:solidFill>
            </a:endParaRPr>
          </a:p>
        </p:txBody>
      </p:sp>
      <p:pic>
        <p:nvPicPr>
          <p:cNvPr id="66" name="Google Shape;66;p14"/>
          <p:cNvPicPr preferRelativeResize="0"/>
          <p:nvPr/>
        </p:nvPicPr>
        <p:blipFill>
          <a:blip r:embed="rId4">
            <a:alphaModFix/>
          </a:blip>
          <a:stretch>
            <a:fillRect/>
          </a:stretch>
        </p:blipFill>
        <p:spPr>
          <a:xfrm>
            <a:off x="3301238" y="300450"/>
            <a:ext cx="2541525" cy="1688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is Push different from Pull Approach</a:t>
            </a:r>
            <a:endParaRPr/>
          </a:p>
        </p:txBody>
      </p:sp>
      <p:sp>
        <p:nvSpPr>
          <p:cNvPr id="151" name="Google Shape;151;p23"/>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152" name="Google Shape;152;p23"/>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153" name="Google Shape;153;p23"/>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pic>
        <p:nvPicPr>
          <p:cNvPr id="155" name="Google Shape;155;p23"/>
          <p:cNvPicPr preferRelativeResize="0"/>
          <p:nvPr/>
        </p:nvPicPr>
        <p:blipFill>
          <a:blip r:embed="rId4">
            <a:alphaModFix/>
          </a:blip>
          <a:stretch>
            <a:fillRect/>
          </a:stretch>
        </p:blipFill>
        <p:spPr>
          <a:xfrm>
            <a:off x="1125988" y="1170125"/>
            <a:ext cx="6892017" cy="34830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Ansible</a:t>
            </a:r>
            <a:endParaRPr/>
          </a:p>
        </p:txBody>
      </p:sp>
      <p:sp>
        <p:nvSpPr>
          <p:cNvPr id="161" name="Google Shape;161;p24"/>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162" name="Google Shape;162;p24"/>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163" name="Google Shape;163;p24"/>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4"/>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pic>
        <p:nvPicPr>
          <p:cNvPr id="165" name="Google Shape;165;p24"/>
          <p:cNvPicPr preferRelativeResize="0"/>
          <p:nvPr/>
        </p:nvPicPr>
        <p:blipFill>
          <a:blip r:embed="rId4">
            <a:alphaModFix/>
          </a:blip>
          <a:stretch>
            <a:fillRect/>
          </a:stretch>
        </p:blipFill>
        <p:spPr>
          <a:xfrm>
            <a:off x="785775" y="1170125"/>
            <a:ext cx="7572439" cy="34830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Ansible Vs Other Tools	</a:t>
            </a:r>
            <a:endParaRPr/>
          </a:p>
        </p:txBody>
      </p:sp>
      <p:sp>
        <p:nvSpPr>
          <p:cNvPr id="171" name="Google Shape;17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Ansible is much easier to work with compared to other tools like Chef, Puppet and Saltstack</a:t>
            </a:r>
            <a:endParaRPr sz="1500"/>
          </a:p>
          <a:p>
            <a:pPr indent="-323850" lvl="0" marL="457200" rtl="0" algn="l">
              <a:spcBef>
                <a:spcPts val="0"/>
              </a:spcBef>
              <a:spcAft>
                <a:spcPts val="0"/>
              </a:spcAft>
              <a:buSzPts val="1500"/>
              <a:buChar char="●"/>
            </a:pPr>
            <a:r>
              <a:rPr lang="en" sz="1500"/>
              <a:t>Ansible does not require Agent to be setup on individual hosts or nodes</a:t>
            </a:r>
            <a:endParaRPr sz="1500"/>
          </a:p>
          <a:p>
            <a:pPr indent="-323850" lvl="0" marL="457200" rtl="0" algn="l">
              <a:spcBef>
                <a:spcPts val="0"/>
              </a:spcBef>
              <a:spcAft>
                <a:spcPts val="0"/>
              </a:spcAft>
              <a:buSzPts val="1500"/>
              <a:buChar char="●"/>
            </a:pPr>
            <a:r>
              <a:rPr lang="en" sz="1500"/>
              <a:t>Ansible is simple enough for new users and integrates with other tools</a:t>
            </a:r>
            <a:endParaRPr sz="1500"/>
          </a:p>
          <a:p>
            <a:pPr indent="-323850" lvl="0" marL="457200" rtl="0" algn="l">
              <a:spcBef>
                <a:spcPts val="0"/>
              </a:spcBef>
              <a:spcAft>
                <a:spcPts val="0"/>
              </a:spcAft>
              <a:buSzPts val="1500"/>
              <a:buChar char="●"/>
            </a:pPr>
            <a:r>
              <a:rPr lang="en" sz="1500"/>
              <a:t>Ansible also support pull architecture if required</a:t>
            </a:r>
            <a:endParaRPr sz="1500"/>
          </a:p>
        </p:txBody>
      </p:sp>
      <p:sp>
        <p:nvSpPr>
          <p:cNvPr id="172" name="Google Shape;172;p25"/>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173" name="Google Shape;173;p25"/>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174" name="Google Shape;174;p25"/>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pic>
        <p:nvPicPr>
          <p:cNvPr id="176" name="Google Shape;176;p25"/>
          <p:cNvPicPr preferRelativeResize="0"/>
          <p:nvPr/>
        </p:nvPicPr>
        <p:blipFill>
          <a:blip r:embed="rId4">
            <a:alphaModFix/>
          </a:blip>
          <a:stretch>
            <a:fillRect/>
          </a:stretch>
        </p:blipFill>
        <p:spPr>
          <a:xfrm>
            <a:off x="2583913" y="2671322"/>
            <a:ext cx="3976175" cy="1594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Ansible Architecture</a:t>
            </a:r>
            <a:endParaRPr/>
          </a:p>
        </p:txBody>
      </p:sp>
      <p:sp>
        <p:nvSpPr>
          <p:cNvPr id="182" name="Google Shape;182;p26"/>
          <p:cNvSpPr txBox="1"/>
          <p:nvPr>
            <p:ph idx="1" type="body"/>
          </p:nvPr>
        </p:nvSpPr>
        <p:spPr>
          <a:xfrm>
            <a:off x="311700" y="1152475"/>
            <a:ext cx="332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Ansible connects to the nodes and pushes out small programs called “Modules”. These modules bring the system to the </a:t>
            </a:r>
            <a:r>
              <a:rPr lang="en"/>
              <a:t>desirable</a:t>
            </a:r>
            <a:r>
              <a:rPr lang="en"/>
              <a:t> state. Ansible uses SSH to execute these modules and then removes them when finished </a:t>
            </a:r>
            <a:endParaRPr/>
          </a:p>
        </p:txBody>
      </p:sp>
      <p:sp>
        <p:nvSpPr>
          <p:cNvPr id="183" name="Google Shape;183;p26"/>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184" name="Google Shape;184;p26"/>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185" name="Google Shape;185;p26"/>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pic>
        <p:nvPicPr>
          <p:cNvPr id="187" name="Google Shape;187;p26"/>
          <p:cNvPicPr preferRelativeResize="0"/>
          <p:nvPr/>
        </p:nvPicPr>
        <p:blipFill>
          <a:blip r:embed="rId4">
            <a:alphaModFix/>
          </a:blip>
          <a:stretch>
            <a:fillRect/>
          </a:stretch>
        </p:blipFill>
        <p:spPr>
          <a:xfrm>
            <a:off x="3802575" y="1152475"/>
            <a:ext cx="5204702" cy="309638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Architecture Components</a:t>
            </a:r>
            <a:endParaRPr/>
          </a:p>
        </p:txBody>
      </p:sp>
      <p:sp>
        <p:nvSpPr>
          <p:cNvPr id="193" name="Google Shape;193;p27"/>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194" name="Google Shape;194;p27"/>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195" name="Google Shape;195;p27"/>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pic>
        <p:nvPicPr>
          <p:cNvPr id="197" name="Google Shape;197;p27"/>
          <p:cNvPicPr preferRelativeResize="0"/>
          <p:nvPr/>
        </p:nvPicPr>
        <p:blipFill>
          <a:blip r:embed="rId4">
            <a:alphaModFix/>
          </a:blip>
          <a:stretch>
            <a:fillRect/>
          </a:stretch>
        </p:blipFill>
        <p:spPr>
          <a:xfrm>
            <a:off x="609088" y="1146625"/>
            <a:ext cx="7925821" cy="34830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Ansible Playbook</a:t>
            </a:r>
            <a:endParaRPr/>
          </a:p>
        </p:txBody>
      </p:sp>
      <p:sp>
        <p:nvSpPr>
          <p:cNvPr id="203" name="Google Shape;203;p28"/>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204" name="Google Shape;204;p28"/>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205" name="Google Shape;205;p28"/>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8"/>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pic>
        <p:nvPicPr>
          <p:cNvPr id="207" name="Google Shape;207;p28"/>
          <p:cNvPicPr preferRelativeResize="0"/>
          <p:nvPr/>
        </p:nvPicPr>
        <p:blipFill>
          <a:blip r:embed="rId4">
            <a:alphaModFix/>
          </a:blip>
          <a:stretch>
            <a:fillRect/>
          </a:stretch>
        </p:blipFill>
        <p:spPr>
          <a:xfrm>
            <a:off x="943966" y="1017725"/>
            <a:ext cx="7256074" cy="3705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Installing Ansible</a:t>
            </a:r>
            <a:endParaRPr/>
          </a:p>
        </p:txBody>
      </p:sp>
      <p:sp>
        <p:nvSpPr>
          <p:cNvPr id="213" name="Google Shape;21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Spin up 3 EC2 (Ubuntu 20.x) instances if using AWS or create 3 VMs using Oracle VM Box and connect to your machines</a:t>
            </a:r>
            <a:endParaRPr/>
          </a:p>
          <a:p>
            <a:pPr indent="-342900" lvl="0" marL="457200" rtl="0" algn="l">
              <a:spcBef>
                <a:spcPts val="0"/>
              </a:spcBef>
              <a:spcAft>
                <a:spcPts val="0"/>
              </a:spcAft>
              <a:buSzPts val="1800"/>
              <a:buChar char="●"/>
            </a:pPr>
            <a:r>
              <a:rPr lang="en"/>
              <a:t>Name your VMs as AnsibeServer, Host1 and Host2</a:t>
            </a:r>
            <a:endParaRPr/>
          </a:p>
          <a:p>
            <a:pPr indent="-342900" lvl="0" marL="457200" rtl="0" algn="l">
              <a:spcBef>
                <a:spcPts val="0"/>
              </a:spcBef>
              <a:spcAft>
                <a:spcPts val="0"/>
              </a:spcAft>
              <a:buSzPts val="1800"/>
              <a:buChar char="●"/>
            </a:pPr>
            <a:r>
              <a:rPr lang="en"/>
              <a:t>Login to all machines and change to root user: </a:t>
            </a:r>
            <a:r>
              <a:rPr i="1" lang="en" sz="1475">
                <a:highlight>
                  <a:srgbClr val="A4C2F4"/>
                </a:highlight>
              </a:rPr>
              <a:t>sudo -i</a:t>
            </a:r>
            <a:endParaRPr i="1" sz="1475">
              <a:highlight>
                <a:srgbClr val="A4C2F4"/>
              </a:highlight>
            </a:endParaRPr>
          </a:p>
          <a:p>
            <a:pPr indent="-342900" lvl="0" marL="457200" rtl="0" algn="l">
              <a:spcBef>
                <a:spcPts val="0"/>
              </a:spcBef>
              <a:spcAft>
                <a:spcPts val="0"/>
              </a:spcAft>
              <a:buSzPts val="1800"/>
              <a:buChar char="●"/>
            </a:pPr>
            <a:r>
              <a:rPr lang="en"/>
              <a:t>Run command </a:t>
            </a:r>
            <a:r>
              <a:rPr i="1" lang="en" sz="1475">
                <a:highlight>
                  <a:srgbClr val="A4C2F4"/>
                </a:highlight>
              </a:rPr>
              <a:t>apt-get update</a:t>
            </a:r>
            <a:endParaRPr/>
          </a:p>
          <a:p>
            <a:pPr indent="-342900" lvl="0" marL="457200" rtl="0" algn="l">
              <a:spcBef>
                <a:spcPts val="0"/>
              </a:spcBef>
              <a:spcAft>
                <a:spcPts val="0"/>
              </a:spcAft>
              <a:buSzPts val="1800"/>
              <a:buChar char="●"/>
            </a:pPr>
            <a:r>
              <a:rPr lang="en"/>
              <a:t>On your AnsibleServer install Ansible:</a:t>
            </a:r>
            <a:endParaRPr/>
          </a:p>
          <a:p>
            <a:pPr indent="-317500" lvl="1" marL="914400" rtl="0" algn="l">
              <a:spcBef>
                <a:spcPts val="0"/>
              </a:spcBef>
              <a:spcAft>
                <a:spcPts val="0"/>
              </a:spcAft>
              <a:buSzPts val="1400"/>
              <a:buChar char="○"/>
            </a:pPr>
            <a:r>
              <a:rPr i="1" lang="en" sz="1475">
                <a:highlight>
                  <a:srgbClr val="A4C2F4"/>
                </a:highlight>
              </a:rPr>
              <a:t>a</a:t>
            </a:r>
            <a:r>
              <a:rPr i="1" lang="en" sz="1475">
                <a:highlight>
                  <a:srgbClr val="A4C2F4"/>
                </a:highlight>
              </a:rPr>
              <a:t>pt-get install ansible</a:t>
            </a:r>
            <a:endParaRPr/>
          </a:p>
          <a:p>
            <a:pPr indent="-342900" lvl="0" marL="457200" rtl="0" algn="l">
              <a:spcBef>
                <a:spcPts val="0"/>
              </a:spcBef>
              <a:spcAft>
                <a:spcPts val="0"/>
              </a:spcAft>
              <a:buSzPts val="1800"/>
              <a:buChar char="●"/>
            </a:pPr>
            <a:r>
              <a:rPr lang="en"/>
              <a:t>Next need to configure password less SSH:</a:t>
            </a:r>
            <a:endParaRPr/>
          </a:p>
          <a:p>
            <a:pPr indent="-317500" lvl="1" marL="914400" rtl="0" algn="l">
              <a:lnSpc>
                <a:spcPct val="100000"/>
              </a:lnSpc>
              <a:spcBef>
                <a:spcPts val="0"/>
              </a:spcBef>
              <a:spcAft>
                <a:spcPts val="0"/>
              </a:spcAft>
              <a:buSzPts val="1400"/>
              <a:buChar char="○"/>
            </a:pPr>
            <a:r>
              <a:rPr lang="en"/>
              <a:t>First need to create a SSH key pair on AnsibleMaster: </a:t>
            </a:r>
            <a:r>
              <a:rPr i="1" lang="en" sz="1475">
                <a:highlight>
                  <a:srgbClr val="A4C2F4"/>
                </a:highlight>
              </a:rPr>
              <a:t>ssh-keygen</a:t>
            </a:r>
            <a:r>
              <a:rPr lang="en"/>
              <a:t> (press enter for all options)</a:t>
            </a:r>
            <a:endParaRPr/>
          </a:p>
          <a:p>
            <a:pPr indent="-317500" lvl="1" marL="914400" rtl="0" algn="l">
              <a:lnSpc>
                <a:spcPct val="100000"/>
              </a:lnSpc>
              <a:spcBef>
                <a:spcPts val="0"/>
              </a:spcBef>
              <a:spcAft>
                <a:spcPts val="0"/>
              </a:spcAft>
              <a:buSzPts val="1400"/>
              <a:buChar char="○"/>
            </a:pPr>
            <a:r>
              <a:rPr lang="en"/>
              <a:t>To copy the public key type command: </a:t>
            </a:r>
            <a:r>
              <a:rPr i="1" lang="en" sz="1475">
                <a:highlight>
                  <a:srgbClr val="A4C2F4"/>
                </a:highlight>
              </a:rPr>
              <a:t>cat .ssh/id_rsa.pub</a:t>
            </a:r>
            <a:r>
              <a:rPr lang="en"/>
              <a:t> and select the key to copy</a:t>
            </a:r>
            <a:endParaRPr/>
          </a:p>
          <a:p>
            <a:pPr indent="-317500" lvl="1" marL="914400" rtl="0" algn="l">
              <a:lnSpc>
                <a:spcPct val="100000"/>
              </a:lnSpc>
              <a:spcBef>
                <a:spcPts val="0"/>
              </a:spcBef>
              <a:spcAft>
                <a:spcPts val="0"/>
              </a:spcAft>
              <a:buSzPts val="1400"/>
              <a:buChar char="○"/>
            </a:pPr>
            <a:r>
              <a:rPr lang="en"/>
              <a:t>In all the host nodes type command: </a:t>
            </a:r>
            <a:r>
              <a:rPr i="1" lang="en" sz="1475">
                <a:highlight>
                  <a:srgbClr val="A4C2F4"/>
                </a:highlight>
              </a:rPr>
              <a:t>vim .ssh/authorized_key</a:t>
            </a:r>
            <a:r>
              <a:rPr lang="en"/>
              <a:t> and paste by right clicking</a:t>
            </a:r>
            <a:endParaRPr/>
          </a:p>
          <a:p>
            <a:pPr indent="-317500" lvl="1" marL="914400" rtl="0" algn="l">
              <a:lnSpc>
                <a:spcPct val="100000"/>
              </a:lnSpc>
              <a:spcBef>
                <a:spcPts val="0"/>
              </a:spcBef>
              <a:spcAft>
                <a:spcPts val="0"/>
              </a:spcAft>
              <a:buSzPts val="1400"/>
              <a:buChar char="○"/>
            </a:pPr>
            <a:r>
              <a:rPr lang="en"/>
              <a:t>From AnsibleServer ssh to all nodes once and then login: </a:t>
            </a:r>
            <a:r>
              <a:rPr i="1" lang="en" sz="1475">
                <a:highlight>
                  <a:srgbClr val="A4C2F4"/>
                </a:highlight>
              </a:rPr>
              <a:t>ssh xx.xx.xx.xx</a:t>
            </a:r>
            <a:endParaRPr/>
          </a:p>
          <a:p>
            <a:pPr indent="0" lvl="0" marL="0" rtl="0" algn="l">
              <a:spcBef>
                <a:spcPts val="1200"/>
              </a:spcBef>
              <a:spcAft>
                <a:spcPts val="1200"/>
              </a:spcAft>
              <a:buNone/>
            </a:pPr>
            <a:r>
              <a:t/>
            </a:r>
            <a:endParaRPr/>
          </a:p>
        </p:txBody>
      </p:sp>
      <p:sp>
        <p:nvSpPr>
          <p:cNvPr id="214" name="Google Shape;214;p29"/>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215" name="Google Shape;215;p29"/>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216" name="Google Shape;216;p29"/>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pic>
        <p:nvPicPr>
          <p:cNvPr id="218" name="Google Shape;218;p29"/>
          <p:cNvPicPr preferRelativeResize="0"/>
          <p:nvPr/>
        </p:nvPicPr>
        <p:blipFill>
          <a:blip r:embed="rId4">
            <a:alphaModFix/>
          </a:blip>
          <a:stretch>
            <a:fillRect/>
          </a:stretch>
        </p:blipFill>
        <p:spPr>
          <a:xfrm>
            <a:off x="1146350" y="4100875"/>
            <a:ext cx="6851276" cy="599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Configure Host File</a:t>
            </a:r>
            <a:endParaRPr/>
          </a:p>
        </p:txBody>
      </p:sp>
      <p:sp>
        <p:nvSpPr>
          <p:cNvPr id="224" name="Google Shape;22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As root user the host file is under /etc/ansible/hosts</a:t>
            </a:r>
            <a:endParaRPr/>
          </a:p>
          <a:p>
            <a:pPr indent="-342900" lvl="0" marL="457200" rtl="0" algn="l">
              <a:spcBef>
                <a:spcPts val="0"/>
              </a:spcBef>
              <a:spcAft>
                <a:spcPts val="0"/>
              </a:spcAft>
              <a:buSzPts val="1800"/>
              <a:buChar char="●"/>
            </a:pPr>
            <a:r>
              <a:rPr lang="en"/>
              <a:t>Now you can edit and save the file using vim</a:t>
            </a:r>
            <a:endParaRPr/>
          </a:p>
          <a:p>
            <a:pPr indent="-317500" lvl="1" marL="914400" rtl="0" algn="l">
              <a:spcBef>
                <a:spcPts val="0"/>
              </a:spcBef>
              <a:spcAft>
                <a:spcPts val="0"/>
              </a:spcAft>
              <a:buSzPts val="1400"/>
              <a:buChar char="○"/>
            </a:pPr>
            <a:r>
              <a:rPr i="1" lang="en" sz="1475">
                <a:highlight>
                  <a:srgbClr val="A4C2F4"/>
                </a:highlight>
              </a:rPr>
              <a:t>vim /etc/ansible/hosts</a:t>
            </a:r>
            <a:endParaRPr/>
          </a:p>
          <a:p>
            <a:pPr indent="-342900" lvl="0" marL="457200" rtl="0" algn="l">
              <a:spcBef>
                <a:spcPts val="0"/>
              </a:spcBef>
              <a:spcAft>
                <a:spcPts val="0"/>
              </a:spcAft>
              <a:buSzPts val="1800"/>
              <a:buChar char="●"/>
            </a:pPr>
            <a:r>
              <a:rPr lang="en"/>
              <a:t>Copy and paste the IP address of the hosts at the </a:t>
            </a:r>
            <a:r>
              <a:rPr lang="en"/>
              <a:t>bottom of the file in this format and save and exit vim</a:t>
            </a:r>
            <a:endParaRPr/>
          </a:p>
          <a:p>
            <a:pPr indent="-317500" lvl="1" marL="914400" rtl="0" algn="l">
              <a:spcBef>
                <a:spcPts val="0"/>
              </a:spcBef>
              <a:spcAft>
                <a:spcPts val="0"/>
              </a:spcAft>
              <a:buSzPts val="1400"/>
              <a:buChar char="○"/>
            </a:pPr>
            <a:r>
              <a:rPr lang="en"/>
              <a:t>ip-172-31-11-115</a:t>
            </a:r>
            <a:endParaRPr/>
          </a:p>
        </p:txBody>
      </p:sp>
      <p:sp>
        <p:nvSpPr>
          <p:cNvPr id="225" name="Google Shape;225;p30"/>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226" name="Google Shape;226;p30"/>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227" name="Google Shape;227;p30"/>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pic>
        <p:nvPicPr>
          <p:cNvPr id="229" name="Google Shape;229;p30"/>
          <p:cNvPicPr preferRelativeResize="0"/>
          <p:nvPr/>
        </p:nvPicPr>
        <p:blipFill>
          <a:blip r:embed="rId4">
            <a:alphaModFix/>
          </a:blip>
          <a:stretch>
            <a:fillRect/>
          </a:stretch>
        </p:blipFill>
        <p:spPr>
          <a:xfrm>
            <a:off x="2457425" y="3157475"/>
            <a:ext cx="4229151" cy="1303525"/>
          </a:xfrm>
          <a:prstGeom prst="rect">
            <a:avLst/>
          </a:prstGeom>
          <a:noFill/>
          <a:ln>
            <a:noFill/>
          </a:ln>
        </p:spPr>
      </p:pic>
      <p:sp>
        <p:nvSpPr>
          <p:cNvPr id="230" name="Google Shape;230;p30"/>
          <p:cNvSpPr/>
          <p:nvPr/>
        </p:nvSpPr>
        <p:spPr>
          <a:xfrm>
            <a:off x="2826025" y="2773100"/>
            <a:ext cx="1250400" cy="164700"/>
          </a:xfrm>
          <a:prstGeom prs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Ad-hoc Commands &amp; Modules in Ansible	</a:t>
            </a:r>
            <a:endParaRPr/>
          </a:p>
        </p:txBody>
      </p:sp>
      <p:sp>
        <p:nvSpPr>
          <p:cNvPr id="236" name="Google Shape;23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Example 1: Use the ping module to check if a host can be pinged</a:t>
            </a:r>
            <a:endParaRPr/>
          </a:p>
          <a:p>
            <a:pPr indent="-304165" lvl="1" marL="914400" rtl="0" algn="l">
              <a:spcBef>
                <a:spcPts val="0"/>
              </a:spcBef>
              <a:spcAft>
                <a:spcPts val="0"/>
              </a:spcAft>
              <a:buSzPct val="94871"/>
              <a:buChar char="○"/>
            </a:pPr>
            <a:r>
              <a:rPr i="1" lang="en" sz="1475">
                <a:highlight>
                  <a:srgbClr val="A4C2F4"/>
                </a:highlight>
              </a:rPr>
              <a:t>ansible ip-172-31-11-115 -m ping</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25755" lvl="0" marL="457200" rtl="0" algn="l">
              <a:spcBef>
                <a:spcPts val="1200"/>
              </a:spcBef>
              <a:spcAft>
                <a:spcPts val="0"/>
              </a:spcAft>
              <a:buSzPct val="100000"/>
              <a:buChar char="●"/>
            </a:pPr>
            <a:r>
              <a:rPr lang="en"/>
              <a:t>Example 2: Create a new user by using the user module</a:t>
            </a:r>
            <a:endParaRPr/>
          </a:p>
          <a:p>
            <a:pPr indent="-304165" lvl="1" marL="914400" rtl="0" algn="l">
              <a:spcBef>
                <a:spcPts val="0"/>
              </a:spcBef>
              <a:spcAft>
                <a:spcPts val="0"/>
              </a:spcAft>
              <a:buSzPct val="94871"/>
              <a:buChar char="○"/>
            </a:pPr>
            <a:r>
              <a:rPr i="1" lang="en" sz="1475">
                <a:highlight>
                  <a:srgbClr val="A4C2F4"/>
                </a:highlight>
              </a:rPr>
              <a:t>ansible ip-172-31-12-148 -m user -a “name=demouser state=present”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37" name="Google Shape;237;p31"/>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238" name="Google Shape;238;p31"/>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239" name="Google Shape;239;p31"/>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1"/>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pic>
        <p:nvPicPr>
          <p:cNvPr id="241" name="Google Shape;241;p31"/>
          <p:cNvPicPr preferRelativeResize="0"/>
          <p:nvPr/>
        </p:nvPicPr>
        <p:blipFill>
          <a:blip r:embed="rId4">
            <a:alphaModFix/>
          </a:blip>
          <a:stretch>
            <a:fillRect/>
          </a:stretch>
        </p:blipFill>
        <p:spPr>
          <a:xfrm>
            <a:off x="1685500" y="1656075"/>
            <a:ext cx="3649474" cy="870100"/>
          </a:xfrm>
          <a:prstGeom prst="rect">
            <a:avLst/>
          </a:prstGeom>
          <a:noFill/>
          <a:ln>
            <a:noFill/>
          </a:ln>
        </p:spPr>
      </p:pic>
      <p:pic>
        <p:nvPicPr>
          <p:cNvPr id="242" name="Google Shape;242;p31"/>
          <p:cNvPicPr preferRelativeResize="0"/>
          <p:nvPr/>
        </p:nvPicPr>
        <p:blipFill>
          <a:blip r:embed="rId5">
            <a:alphaModFix/>
          </a:blip>
          <a:stretch>
            <a:fillRect/>
          </a:stretch>
        </p:blipFill>
        <p:spPr>
          <a:xfrm>
            <a:off x="1545173" y="2954948"/>
            <a:ext cx="5063074" cy="1718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Ad-hoc Commands &amp; Modules in Ansible (cont)	</a:t>
            </a:r>
            <a:endParaRPr/>
          </a:p>
          <a:p>
            <a:pPr indent="0" lvl="0" marL="0" rtl="0" algn="l">
              <a:spcBef>
                <a:spcPts val="0"/>
              </a:spcBef>
              <a:spcAft>
                <a:spcPts val="0"/>
              </a:spcAft>
              <a:buNone/>
            </a:pPr>
            <a:r>
              <a:t/>
            </a:r>
            <a:endParaRPr/>
          </a:p>
        </p:txBody>
      </p:sp>
      <p:sp>
        <p:nvSpPr>
          <p:cNvPr id="248" name="Google Shape;24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Check if demouser has been created in host</a:t>
            </a:r>
            <a:endParaRPr/>
          </a:p>
          <a:p>
            <a:pPr indent="-310832" lvl="1" marL="914400" rtl="0" algn="l">
              <a:spcBef>
                <a:spcPts val="0"/>
              </a:spcBef>
              <a:spcAft>
                <a:spcPts val="0"/>
              </a:spcAft>
              <a:buSzPct val="94871"/>
              <a:buChar char="○"/>
            </a:pPr>
            <a:r>
              <a:rPr i="1" lang="en" sz="1475">
                <a:highlight>
                  <a:srgbClr val="A4C2F4"/>
                </a:highlight>
              </a:rPr>
              <a:t>id demouser</a:t>
            </a:r>
            <a:endParaRPr/>
          </a:p>
          <a:p>
            <a:pPr indent="0" lvl="0" marL="0" rtl="0" algn="l">
              <a:spcBef>
                <a:spcPts val="1200"/>
              </a:spcBef>
              <a:spcAft>
                <a:spcPts val="0"/>
              </a:spcAft>
              <a:buNone/>
            </a:pPr>
            <a:r>
              <a:t/>
            </a:r>
            <a:endParaRPr/>
          </a:p>
          <a:p>
            <a:pPr indent="-334327" lvl="0" marL="457200" rtl="0" algn="l">
              <a:spcBef>
                <a:spcPts val="1200"/>
              </a:spcBef>
              <a:spcAft>
                <a:spcPts val="0"/>
              </a:spcAft>
              <a:buSzPct val="100000"/>
              <a:buChar char="●"/>
            </a:pPr>
            <a:r>
              <a:rPr lang="en"/>
              <a:t>Install a package on the host machine using apt module</a:t>
            </a:r>
            <a:endParaRPr/>
          </a:p>
          <a:p>
            <a:pPr indent="-310832" lvl="1" marL="914400" marR="0" rtl="0" algn="l">
              <a:lnSpc>
                <a:spcPct val="115000"/>
              </a:lnSpc>
              <a:spcBef>
                <a:spcPts val="0"/>
              </a:spcBef>
              <a:spcAft>
                <a:spcPts val="0"/>
              </a:spcAft>
              <a:buSzPct val="94871"/>
              <a:buChar char="○"/>
            </a:pPr>
            <a:r>
              <a:rPr i="1" lang="en" sz="1475">
                <a:highlight>
                  <a:srgbClr val="A4C2F4"/>
                </a:highlight>
              </a:rPr>
              <a:t>ansible ip-172-31-12-148 -m apt -a “name=finger state=present update_cache=true”</a:t>
            </a:r>
            <a:endParaRPr i="1" sz="1475">
              <a:highlight>
                <a:srgbClr val="A4C2F4"/>
              </a:highlight>
            </a:endParaRPr>
          </a:p>
          <a:p>
            <a:pPr indent="-310832" lvl="1" marL="914400" rtl="0" algn="l">
              <a:spcBef>
                <a:spcPts val="0"/>
              </a:spcBef>
              <a:spcAft>
                <a:spcPts val="0"/>
              </a:spcAft>
              <a:buSzPct val="100000"/>
              <a:buChar char="○"/>
            </a:pPr>
            <a:r>
              <a:rPr lang="en"/>
              <a:t>Check on the host machine if finger was installed by typing finger</a:t>
            </a:r>
            <a:endParaRPr/>
          </a:p>
          <a:p>
            <a:pPr indent="-310832" lvl="1" marL="914400" rtl="0" algn="l">
              <a:spcBef>
                <a:spcPts val="0"/>
              </a:spcBef>
              <a:spcAft>
                <a:spcPts val="0"/>
              </a:spcAft>
              <a:buSzPct val="100000"/>
              <a:buChar char="○"/>
            </a:pPr>
            <a:r>
              <a:rPr lang="en"/>
              <a:t>To run a module on all the hosts use “all” instead of IP address</a:t>
            </a:r>
            <a:endParaRPr/>
          </a:p>
          <a:p>
            <a:pPr indent="-310832" lvl="1" marL="914400" marR="0" rtl="0" algn="l">
              <a:lnSpc>
                <a:spcPct val="115000"/>
              </a:lnSpc>
              <a:spcBef>
                <a:spcPts val="0"/>
              </a:spcBef>
              <a:spcAft>
                <a:spcPts val="0"/>
              </a:spcAft>
              <a:buSzPct val="94871"/>
              <a:buChar char="○"/>
            </a:pPr>
            <a:r>
              <a:rPr i="1" lang="en" sz="1475">
                <a:highlight>
                  <a:srgbClr val="A4C2F4"/>
                </a:highlight>
              </a:rPr>
              <a:t>ansible all -m apt -a “name=finger state=present update_cache=true”</a:t>
            </a:r>
            <a:endParaRPr i="1" sz="1475">
              <a:highlight>
                <a:srgbClr val="A4C2F4"/>
              </a:highlight>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34327" lvl="0" marL="457200" rtl="0" algn="l">
              <a:spcBef>
                <a:spcPts val="1200"/>
              </a:spcBef>
              <a:spcAft>
                <a:spcPts val="0"/>
              </a:spcAft>
              <a:buSzPct val="100000"/>
              <a:buChar char="●"/>
            </a:pPr>
            <a:r>
              <a:rPr lang="en"/>
              <a:t>Google list of all Ansible modules</a:t>
            </a:r>
            <a:endParaRPr/>
          </a:p>
        </p:txBody>
      </p:sp>
      <p:sp>
        <p:nvSpPr>
          <p:cNvPr id="249" name="Google Shape;249;p32"/>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250" name="Google Shape;250;p32"/>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251" name="Google Shape;251;p32"/>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2"/>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pic>
        <p:nvPicPr>
          <p:cNvPr id="253" name="Google Shape;253;p32"/>
          <p:cNvPicPr preferRelativeResize="0"/>
          <p:nvPr/>
        </p:nvPicPr>
        <p:blipFill>
          <a:blip r:embed="rId4">
            <a:alphaModFix/>
          </a:blip>
          <a:stretch>
            <a:fillRect/>
          </a:stretch>
        </p:blipFill>
        <p:spPr>
          <a:xfrm>
            <a:off x="2422250" y="1491975"/>
            <a:ext cx="5017321" cy="400200"/>
          </a:xfrm>
          <a:prstGeom prst="rect">
            <a:avLst/>
          </a:prstGeom>
          <a:noFill/>
          <a:ln>
            <a:noFill/>
          </a:ln>
        </p:spPr>
      </p:pic>
      <p:pic>
        <p:nvPicPr>
          <p:cNvPr id="254" name="Google Shape;254;p32"/>
          <p:cNvPicPr preferRelativeResize="0"/>
          <p:nvPr/>
        </p:nvPicPr>
        <p:blipFill>
          <a:blip r:embed="rId5">
            <a:alphaModFix/>
          </a:blip>
          <a:stretch>
            <a:fillRect/>
          </a:stretch>
        </p:blipFill>
        <p:spPr>
          <a:xfrm>
            <a:off x="1301350" y="3275525"/>
            <a:ext cx="6403750" cy="826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72" name="Google Shape;72;p15"/>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73" name="Google Shape;73;p15"/>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pic>
        <p:nvPicPr>
          <p:cNvPr id="75" name="Google Shape;75;p15"/>
          <p:cNvPicPr preferRelativeResize="0"/>
          <p:nvPr/>
        </p:nvPicPr>
        <p:blipFill>
          <a:blip r:embed="rId4">
            <a:alphaModFix/>
          </a:blip>
          <a:stretch>
            <a:fillRect/>
          </a:stretch>
        </p:blipFill>
        <p:spPr>
          <a:xfrm>
            <a:off x="659463" y="468450"/>
            <a:ext cx="7825067" cy="4100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and Execute a Playbook</a:t>
            </a:r>
            <a:endParaRPr/>
          </a:p>
        </p:txBody>
      </p:sp>
      <p:sp>
        <p:nvSpPr>
          <p:cNvPr id="260" name="Google Shape;26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Change directory to /etc/ansible: </a:t>
            </a:r>
            <a:r>
              <a:rPr i="1" lang="en" sz="1475">
                <a:highlight>
                  <a:srgbClr val="A4C2F4"/>
                </a:highlight>
              </a:rPr>
              <a:t>cd /etc/ansible</a:t>
            </a:r>
            <a:endParaRPr sz="1600"/>
          </a:p>
          <a:p>
            <a:pPr indent="-330200" lvl="0" marL="457200" rtl="0" algn="l">
              <a:spcBef>
                <a:spcPts val="0"/>
              </a:spcBef>
              <a:spcAft>
                <a:spcPts val="0"/>
              </a:spcAft>
              <a:buSzPts val="1600"/>
              <a:buChar char="●"/>
            </a:pPr>
            <a:r>
              <a:rPr lang="en" sz="1600"/>
              <a:t>Use vim editor to </a:t>
            </a:r>
            <a:r>
              <a:rPr lang="en" sz="1600"/>
              <a:t>write</a:t>
            </a:r>
            <a:r>
              <a:rPr lang="en" sz="1600"/>
              <a:t> a playbook: </a:t>
            </a:r>
            <a:r>
              <a:rPr i="1" lang="en" sz="1475">
                <a:highlight>
                  <a:srgbClr val="A4C2F4"/>
                </a:highlight>
              </a:rPr>
              <a:t>vim demoplaybook.yaml</a:t>
            </a:r>
            <a:endParaRPr sz="1600"/>
          </a:p>
          <a:p>
            <a:pPr indent="-330200" lvl="0" marL="457200" rtl="0" algn="l">
              <a:spcBef>
                <a:spcPts val="0"/>
              </a:spcBef>
              <a:spcAft>
                <a:spcPts val="0"/>
              </a:spcAft>
              <a:buSzPts val="1600"/>
              <a:buChar char="●"/>
            </a:pPr>
            <a:r>
              <a:rPr lang="en" sz="1600"/>
              <a:t>Type this command to execute the play: </a:t>
            </a:r>
            <a:r>
              <a:rPr i="1" lang="en" sz="1475">
                <a:highlight>
                  <a:srgbClr val="A4C2F4"/>
                </a:highlight>
              </a:rPr>
              <a:t>ansible-playbook demoplaybook.yaml</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330200" lvl="0" marL="457200" rtl="0" algn="l">
              <a:spcBef>
                <a:spcPts val="1200"/>
              </a:spcBef>
              <a:spcAft>
                <a:spcPts val="0"/>
              </a:spcAft>
              <a:buSzPts val="1600"/>
              <a:buChar char="●"/>
            </a:pPr>
            <a:r>
              <a:rPr lang="en" sz="1600"/>
              <a:t>Check host for changes</a:t>
            </a:r>
            <a:endParaRPr sz="1600"/>
          </a:p>
        </p:txBody>
      </p:sp>
      <p:sp>
        <p:nvSpPr>
          <p:cNvPr id="261" name="Google Shape;261;p33"/>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262" name="Google Shape;262;p33"/>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263" name="Google Shape;263;p33"/>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3"/>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pic>
        <p:nvPicPr>
          <p:cNvPr id="265" name="Google Shape;265;p33"/>
          <p:cNvPicPr preferRelativeResize="0"/>
          <p:nvPr/>
        </p:nvPicPr>
        <p:blipFill>
          <a:blip r:embed="rId4">
            <a:alphaModFix/>
          </a:blip>
          <a:stretch>
            <a:fillRect/>
          </a:stretch>
        </p:blipFill>
        <p:spPr>
          <a:xfrm>
            <a:off x="715300" y="2188650"/>
            <a:ext cx="8117002" cy="1613100"/>
          </a:xfrm>
          <a:prstGeom prst="rect">
            <a:avLst/>
          </a:prstGeom>
          <a:noFill/>
          <a:ln>
            <a:noFill/>
          </a:ln>
        </p:spPr>
      </p:pic>
      <p:pic>
        <p:nvPicPr>
          <p:cNvPr id="266" name="Google Shape;266;p33"/>
          <p:cNvPicPr preferRelativeResize="0"/>
          <p:nvPr/>
        </p:nvPicPr>
        <p:blipFill>
          <a:blip r:embed="rId5">
            <a:alphaModFix/>
          </a:blip>
          <a:stretch>
            <a:fillRect/>
          </a:stretch>
        </p:blipFill>
        <p:spPr>
          <a:xfrm>
            <a:off x="4607750" y="3890875"/>
            <a:ext cx="4224550" cy="914675"/>
          </a:xfrm>
          <a:prstGeom prst="rect">
            <a:avLst/>
          </a:prstGeom>
          <a:noFill/>
          <a:ln>
            <a:noFill/>
          </a:ln>
        </p:spPr>
      </p:pic>
      <p:sp>
        <p:nvSpPr>
          <p:cNvPr id="267" name="Google Shape;267;p33"/>
          <p:cNvSpPr/>
          <p:nvPr/>
        </p:nvSpPr>
        <p:spPr>
          <a:xfrm>
            <a:off x="3147400" y="4023400"/>
            <a:ext cx="1317000" cy="141000"/>
          </a:xfrm>
          <a:prstGeom prs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Grouping Inventory</a:t>
            </a:r>
            <a:endParaRPr/>
          </a:p>
        </p:txBody>
      </p:sp>
      <p:sp>
        <p:nvSpPr>
          <p:cNvPr id="273" name="Google Shape;27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Grouping of inventory is a general practice to isolate hosts or machines into different categories. If we have 100s of hosts we can group them as webserver, </a:t>
            </a:r>
            <a:r>
              <a:rPr lang="en"/>
              <a:t>database</a:t>
            </a:r>
            <a:r>
              <a:rPr lang="en"/>
              <a:t> etc. Grouping allows Ansible to push different configurations to different types of hosts in production environment</a:t>
            </a:r>
            <a:endParaRPr/>
          </a:p>
          <a:p>
            <a:pPr indent="-342900" lvl="0" marL="457200" rtl="0" algn="l">
              <a:spcBef>
                <a:spcPts val="0"/>
              </a:spcBef>
              <a:spcAft>
                <a:spcPts val="0"/>
              </a:spcAft>
              <a:buSzPts val="1800"/>
              <a:buChar char="●"/>
            </a:pPr>
            <a:r>
              <a:rPr lang="en"/>
              <a:t>Inside the inventory file (/etc/ansible/hosts) host machines can be grouped</a:t>
            </a:r>
            <a:endParaRPr/>
          </a:p>
          <a:p>
            <a:pPr indent="-317500" lvl="1" marL="914400" rtl="0" algn="l">
              <a:spcBef>
                <a:spcPts val="0"/>
              </a:spcBef>
              <a:spcAft>
                <a:spcPts val="0"/>
              </a:spcAft>
              <a:buSzPts val="1400"/>
              <a:buChar char="○"/>
            </a:pPr>
            <a:r>
              <a:rPr i="1" lang="en" sz="1475">
                <a:highlight>
                  <a:srgbClr val="A4C2F4"/>
                </a:highlight>
              </a:rPr>
              <a:t>vim /etc/ansible/hosts</a:t>
            </a:r>
            <a:endParaRPr/>
          </a:p>
          <a:p>
            <a:pPr indent="-317500" lvl="1" marL="914400" rtl="0" algn="l">
              <a:spcBef>
                <a:spcPts val="0"/>
              </a:spcBef>
              <a:spcAft>
                <a:spcPts val="0"/>
              </a:spcAft>
              <a:buSzPts val="1400"/>
              <a:buChar char="○"/>
            </a:pPr>
            <a:r>
              <a:rPr lang="en"/>
              <a:t>Type [webserver] &amp; [database]: follow the example below</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74" name="Google Shape;274;p34"/>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275" name="Google Shape;275;p34"/>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276" name="Google Shape;276;p34"/>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pic>
        <p:nvPicPr>
          <p:cNvPr id="278" name="Google Shape;278;p34"/>
          <p:cNvPicPr preferRelativeResize="0"/>
          <p:nvPr/>
        </p:nvPicPr>
        <p:blipFill>
          <a:blip r:embed="rId4">
            <a:alphaModFix/>
          </a:blip>
          <a:stretch>
            <a:fillRect/>
          </a:stretch>
        </p:blipFill>
        <p:spPr>
          <a:xfrm>
            <a:off x="2170200" y="3294375"/>
            <a:ext cx="3666575" cy="1363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Ansible Roles</a:t>
            </a:r>
            <a:endParaRPr/>
          </a:p>
        </p:txBody>
      </p:sp>
      <p:sp>
        <p:nvSpPr>
          <p:cNvPr id="284" name="Google Shape;284;p35"/>
          <p:cNvSpPr txBox="1"/>
          <p:nvPr>
            <p:ph idx="1" type="body"/>
          </p:nvPr>
        </p:nvSpPr>
        <p:spPr>
          <a:xfrm>
            <a:off x="311700" y="1152475"/>
            <a:ext cx="3658800" cy="3416400"/>
          </a:xfrm>
          <a:prstGeom prst="rect">
            <a:avLst/>
          </a:prstGeom>
        </p:spPr>
        <p:txBody>
          <a:bodyPr anchorCtr="0" anchor="t" bIns="91425" lIns="91425" spcFirstLastPara="1" rIns="91425" wrap="square" tIns="91425">
            <a:normAutofit fontScale="92500" lnSpcReduction="20000"/>
          </a:bodyPr>
          <a:lstStyle/>
          <a:p>
            <a:pPr indent="-310832" lvl="0" marL="457200" rtl="0" algn="l">
              <a:spcBef>
                <a:spcPts val="0"/>
              </a:spcBef>
              <a:spcAft>
                <a:spcPts val="0"/>
              </a:spcAft>
              <a:buSzPct val="100000"/>
              <a:buChar char="●"/>
            </a:pPr>
            <a:r>
              <a:rPr lang="en" sz="1400"/>
              <a:t>Overtime working with Ansible a user may create hundreds of playbooks, variables, templates etc. Roles allow users to group this logic into an organized manner making reusability and sharing of Ansible structure easier. </a:t>
            </a:r>
            <a:endParaRPr sz="1400"/>
          </a:p>
          <a:p>
            <a:pPr indent="-310832" lvl="0" marL="457200" rtl="0" algn="l">
              <a:spcBef>
                <a:spcPts val="0"/>
              </a:spcBef>
              <a:spcAft>
                <a:spcPts val="0"/>
              </a:spcAft>
              <a:buSzPct val="100000"/>
              <a:buChar char="●"/>
            </a:pPr>
            <a:r>
              <a:rPr lang="en" sz="1400"/>
              <a:t>Roles uses directories to structure and group all the playbooks, variables, templates, tasks, handles, files and defaults.</a:t>
            </a:r>
            <a:endParaRPr sz="1400"/>
          </a:p>
          <a:p>
            <a:pPr indent="-310832" lvl="0" marL="457200" rtl="0" algn="l">
              <a:spcBef>
                <a:spcPts val="0"/>
              </a:spcBef>
              <a:spcAft>
                <a:spcPts val="0"/>
              </a:spcAft>
              <a:buSzPct val="100000"/>
              <a:buChar char="●"/>
            </a:pPr>
            <a:r>
              <a:rPr lang="en" sz="1400"/>
              <a:t>This collected logic can be grouped in any way the user wants, for example you group server specific roles together.</a:t>
            </a:r>
            <a:endParaRPr sz="1400"/>
          </a:p>
          <a:p>
            <a:pPr indent="-310832" lvl="0" marL="457200" rtl="0" algn="l">
              <a:spcBef>
                <a:spcPts val="0"/>
              </a:spcBef>
              <a:spcAft>
                <a:spcPts val="0"/>
              </a:spcAft>
              <a:buSzPct val="100000"/>
              <a:buChar char="●"/>
            </a:pPr>
            <a:r>
              <a:rPr lang="en" sz="1400"/>
              <a:t>These roles can then be used inside playbooks and even as in-line commands.</a:t>
            </a:r>
            <a:endParaRPr sz="1400"/>
          </a:p>
        </p:txBody>
      </p:sp>
      <p:sp>
        <p:nvSpPr>
          <p:cNvPr id="285" name="Google Shape;285;p35"/>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286" name="Google Shape;286;p35"/>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287" name="Google Shape;287;p35"/>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5"/>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pic>
        <p:nvPicPr>
          <p:cNvPr id="289" name="Google Shape;289;p35"/>
          <p:cNvPicPr preferRelativeResize="0"/>
          <p:nvPr/>
        </p:nvPicPr>
        <p:blipFill>
          <a:blip r:embed="rId4">
            <a:alphaModFix/>
          </a:blip>
          <a:stretch>
            <a:fillRect/>
          </a:stretch>
        </p:blipFill>
        <p:spPr>
          <a:xfrm>
            <a:off x="4134650" y="1017725"/>
            <a:ext cx="4079523" cy="35296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a Role</a:t>
            </a:r>
            <a:endParaRPr/>
          </a:p>
        </p:txBody>
      </p:sp>
      <p:sp>
        <p:nvSpPr>
          <p:cNvPr id="295" name="Google Shape;295;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10832" lvl="0" marL="457200" rtl="0" algn="l">
              <a:spcBef>
                <a:spcPts val="0"/>
              </a:spcBef>
              <a:spcAft>
                <a:spcPts val="0"/>
              </a:spcAft>
              <a:buSzPct val="100000"/>
              <a:buChar char="●"/>
            </a:pPr>
            <a:r>
              <a:rPr lang="en" sz="1400"/>
              <a:t>To create a role a tool called Ansible-galaxy comes installed with ansible.</a:t>
            </a:r>
            <a:endParaRPr sz="1400"/>
          </a:p>
          <a:p>
            <a:pPr indent="-310832" lvl="0" marL="457200" rtl="0" algn="l">
              <a:spcBef>
                <a:spcPts val="0"/>
              </a:spcBef>
              <a:spcAft>
                <a:spcPts val="0"/>
              </a:spcAft>
              <a:buSzPct val="100000"/>
              <a:buChar char="●"/>
            </a:pPr>
            <a:r>
              <a:rPr lang="en" sz="1400"/>
              <a:t>In order to create a new role it must be initialized, once initialized the folders will be created. The defaults folder contain a file main.yml </a:t>
            </a:r>
            <a:r>
              <a:rPr lang="en" sz="1400"/>
              <a:t>which</a:t>
            </a:r>
            <a:r>
              <a:rPr lang="en" sz="1400"/>
              <a:t> contains all the default variables to be used by the role.</a:t>
            </a:r>
            <a:endParaRPr sz="1400"/>
          </a:p>
          <a:p>
            <a:pPr indent="-310832" lvl="0" marL="457200" rtl="0" algn="l">
              <a:spcBef>
                <a:spcPts val="0"/>
              </a:spcBef>
              <a:spcAft>
                <a:spcPts val="0"/>
              </a:spcAft>
              <a:buSzPct val="100000"/>
              <a:buChar char="●"/>
            </a:pPr>
            <a:r>
              <a:rPr lang="en" sz="1400"/>
              <a:t>For example a requirement has come in to install 10 apache webservers. There could be different types of machines like ubuntu, centos, sues and all of them will require different configurations and setup parameters. You can write a playbook but need to define the logic which can be complicated. This problem can be solved using Roles. </a:t>
            </a:r>
            <a:endParaRPr sz="1400"/>
          </a:p>
          <a:p>
            <a:pPr indent="-310832" lvl="0" marL="457200" rtl="0" algn="l">
              <a:spcBef>
                <a:spcPts val="0"/>
              </a:spcBef>
              <a:spcAft>
                <a:spcPts val="0"/>
              </a:spcAft>
              <a:buSzPct val="100000"/>
              <a:buChar char="●"/>
            </a:pPr>
            <a:r>
              <a:rPr lang="en" sz="1400"/>
              <a:t>Roles for different tasks (as stated above) can be found on galaxy.ansible.com</a:t>
            </a:r>
            <a:endParaRPr sz="1400"/>
          </a:p>
          <a:p>
            <a:pPr indent="-310832" lvl="1" marL="914400" rtl="0" algn="l">
              <a:spcBef>
                <a:spcPts val="0"/>
              </a:spcBef>
              <a:spcAft>
                <a:spcPts val="0"/>
              </a:spcAft>
              <a:buSzPct val="100000"/>
              <a:buChar char="○"/>
            </a:pPr>
            <a:r>
              <a:rPr lang="en"/>
              <a:t>Browse to galaxy.ansible.com</a:t>
            </a:r>
            <a:endParaRPr/>
          </a:p>
          <a:p>
            <a:pPr indent="-310832" lvl="1" marL="914400" rtl="0" algn="l">
              <a:spcBef>
                <a:spcPts val="0"/>
              </a:spcBef>
              <a:spcAft>
                <a:spcPts val="0"/>
              </a:spcAft>
              <a:buSzPct val="100000"/>
              <a:buChar char="○"/>
            </a:pPr>
            <a:r>
              <a:rPr lang="en"/>
              <a:t>Click “Search” and type apache and filter type for roles then </a:t>
            </a:r>
            <a:r>
              <a:rPr lang="en"/>
              <a:t>click</a:t>
            </a:r>
            <a:r>
              <a:rPr lang="en"/>
              <a:t> on apache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96" name="Google Shape;296;p36"/>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297" name="Google Shape;297;p36"/>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298" name="Google Shape;298;p36"/>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6"/>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pic>
        <p:nvPicPr>
          <p:cNvPr id="300" name="Google Shape;300;p36"/>
          <p:cNvPicPr preferRelativeResize="0"/>
          <p:nvPr/>
        </p:nvPicPr>
        <p:blipFill>
          <a:blip r:embed="rId4">
            <a:alphaModFix/>
          </a:blip>
          <a:stretch>
            <a:fillRect/>
          </a:stretch>
        </p:blipFill>
        <p:spPr>
          <a:xfrm>
            <a:off x="1332725" y="3179479"/>
            <a:ext cx="5314599" cy="15412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Roles (cont)</a:t>
            </a:r>
            <a:endParaRPr/>
          </a:p>
        </p:txBody>
      </p:sp>
      <p:sp>
        <p:nvSpPr>
          <p:cNvPr id="306" name="Google Shape;30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04165" lvl="0" marL="457200" rtl="0" algn="l">
              <a:lnSpc>
                <a:spcPct val="115000"/>
              </a:lnSpc>
              <a:spcBef>
                <a:spcPts val="0"/>
              </a:spcBef>
              <a:spcAft>
                <a:spcPts val="0"/>
              </a:spcAft>
              <a:buSzPct val="100000"/>
              <a:buChar char="●"/>
            </a:pPr>
            <a:r>
              <a:rPr lang="en" sz="1400"/>
              <a:t>Next copy the instruction and run it on your Ansible Server</a:t>
            </a:r>
            <a:endParaRPr sz="1400"/>
          </a:p>
          <a:p>
            <a:pPr indent="-304165" lvl="1" marL="914400" rtl="0" algn="l">
              <a:lnSpc>
                <a:spcPct val="115000"/>
              </a:lnSpc>
              <a:spcBef>
                <a:spcPts val="0"/>
              </a:spcBef>
              <a:spcAft>
                <a:spcPts val="0"/>
              </a:spcAft>
              <a:buSzPct val="94871"/>
              <a:buChar char="○"/>
            </a:pPr>
            <a:r>
              <a:rPr i="1" lang="en" sz="1475">
                <a:highlight>
                  <a:srgbClr val="A4C2F4"/>
                </a:highlight>
              </a:rPr>
              <a:t>cd /etc/ansible</a:t>
            </a:r>
            <a:r>
              <a:rPr lang="en"/>
              <a:t> (change dir to ansible if not already inside)</a:t>
            </a:r>
            <a:endParaRPr/>
          </a:p>
          <a:p>
            <a:pPr indent="-304165" lvl="1" marL="914400" rtl="0" algn="l">
              <a:lnSpc>
                <a:spcPct val="115000"/>
              </a:lnSpc>
              <a:spcBef>
                <a:spcPts val="0"/>
              </a:spcBef>
              <a:spcAft>
                <a:spcPts val="0"/>
              </a:spcAft>
              <a:buSzPct val="94871"/>
              <a:buChar char="○"/>
            </a:pPr>
            <a:r>
              <a:rPr i="1" lang="en" sz="1475">
                <a:highlight>
                  <a:srgbClr val="A4C2F4"/>
                </a:highlight>
              </a:rPr>
              <a:t>ansible-galaxy install geerlingguy.apache</a:t>
            </a:r>
            <a:endParaRPr/>
          </a:p>
          <a:p>
            <a:pPr indent="-304165" lvl="1" marL="914400" rtl="0" algn="l">
              <a:lnSpc>
                <a:spcPct val="115000"/>
              </a:lnSpc>
              <a:spcBef>
                <a:spcPts val="0"/>
              </a:spcBef>
              <a:spcAft>
                <a:spcPts val="0"/>
              </a:spcAft>
              <a:buSzPct val="94871"/>
              <a:buChar char="○"/>
            </a:pPr>
            <a:r>
              <a:rPr i="1" lang="en" sz="1475">
                <a:highlight>
                  <a:srgbClr val="A4C2F4"/>
                </a:highlight>
              </a:rPr>
              <a:t>cd ~/.ansible/roles/geelingguy.apache/</a:t>
            </a:r>
            <a:r>
              <a:rPr lang="en"/>
              <a:t> (after installation go to the folder where role was installed)</a:t>
            </a:r>
            <a:endParaRPr/>
          </a:p>
          <a:p>
            <a:pPr indent="-304165" lvl="1" marL="914400" rtl="0" algn="l">
              <a:lnSpc>
                <a:spcPct val="115000"/>
              </a:lnSpc>
              <a:spcBef>
                <a:spcPts val="0"/>
              </a:spcBef>
              <a:spcAft>
                <a:spcPts val="0"/>
              </a:spcAft>
              <a:buSzPct val="100000"/>
              <a:buChar char="○"/>
            </a:pPr>
            <a:r>
              <a:rPr lang="en"/>
              <a:t>Inside this folder type “ll” to list all folders and go </a:t>
            </a:r>
            <a:r>
              <a:rPr lang="en"/>
              <a:t>inside</a:t>
            </a:r>
            <a:r>
              <a:rPr lang="en"/>
              <a:t> tasks folder and you </a:t>
            </a:r>
            <a:r>
              <a:rPr lang="en"/>
              <a:t>find</a:t>
            </a:r>
            <a:r>
              <a:rPr lang="en"/>
              <a:t> main.yml</a:t>
            </a:r>
            <a:endParaRPr/>
          </a:p>
          <a:p>
            <a:pPr indent="-304165" lvl="0" marL="457200" marR="0" rtl="0" algn="l">
              <a:lnSpc>
                <a:spcPct val="115000"/>
              </a:lnSpc>
              <a:spcBef>
                <a:spcPts val="0"/>
              </a:spcBef>
              <a:spcAft>
                <a:spcPts val="0"/>
              </a:spcAft>
              <a:buSzPct val="100000"/>
              <a:buChar char="●"/>
            </a:pPr>
            <a:r>
              <a:rPr lang="en" sz="1400"/>
              <a:t>Next </a:t>
            </a:r>
            <a:r>
              <a:rPr lang="en" sz="1400"/>
              <a:t>change</a:t>
            </a:r>
            <a:r>
              <a:rPr lang="en" sz="1400"/>
              <a:t> directory to /etc/ansible and create a new playbook and only include the installed role</a:t>
            </a:r>
            <a:endParaRPr sz="1400"/>
          </a:p>
          <a:p>
            <a:pPr indent="-304165" lvl="1" marL="914400" marR="0" rtl="0" algn="l">
              <a:lnSpc>
                <a:spcPct val="115000"/>
              </a:lnSpc>
              <a:spcBef>
                <a:spcPts val="0"/>
              </a:spcBef>
              <a:spcAft>
                <a:spcPts val="0"/>
              </a:spcAft>
              <a:buSzPct val="94871"/>
              <a:buChar char="○"/>
            </a:pPr>
            <a:r>
              <a:rPr i="1" lang="en" sz="1475">
                <a:highlight>
                  <a:srgbClr val="A4C2F4"/>
                </a:highlight>
              </a:rPr>
              <a:t>vim apacheRolePlaybook.yaml</a:t>
            </a:r>
            <a:endParaRPr/>
          </a:p>
          <a:p>
            <a:pPr indent="-304165" lvl="1" marL="914400" marR="0" rtl="0" algn="l">
              <a:lnSpc>
                <a:spcPct val="115000"/>
              </a:lnSpc>
              <a:spcBef>
                <a:spcPts val="0"/>
              </a:spcBef>
              <a:spcAft>
                <a:spcPts val="0"/>
              </a:spcAft>
              <a:buSzPct val="94871"/>
              <a:buChar char="○"/>
            </a:pPr>
            <a:r>
              <a:rPr i="1" lang="en" sz="1475">
                <a:highlight>
                  <a:srgbClr val="A4C2F4"/>
                </a:highlight>
              </a:rPr>
              <a:t>ansible-playbook apacheRolePlaybook.yaml</a:t>
            </a:r>
            <a:endParaRPr/>
          </a:p>
          <a:p>
            <a:pPr indent="-304165" lvl="0" marL="457200" marR="0" rtl="0" algn="l">
              <a:lnSpc>
                <a:spcPct val="115000"/>
              </a:lnSpc>
              <a:spcBef>
                <a:spcPts val="0"/>
              </a:spcBef>
              <a:spcAft>
                <a:spcPts val="0"/>
              </a:spcAft>
              <a:buSzPct val="100000"/>
              <a:buChar char="●"/>
            </a:pPr>
            <a:r>
              <a:rPr lang="en" sz="1400"/>
              <a:t>Open browser and type webservrer public IP and port 80</a:t>
            </a:r>
            <a:endParaRPr sz="1400"/>
          </a:p>
          <a:p>
            <a:pPr indent="-304165" lvl="1" marL="914400" marR="0" rtl="0" algn="l">
              <a:lnSpc>
                <a:spcPct val="115000"/>
              </a:lnSpc>
              <a:spcBef>
                <a:spcPts val="0"/>
              </a:spcBef>
              <a:spcAft>
                <a:spcPts val="0"/>
              </a:spcAft>
              <a:buSzPct val="100000"/>
              <a:buChar char="○"/>
            </a:pPr>
            <a:r>
              <a:rPr lang="en"/>
              <a:t>Example: </a:t>
            </a:r>
            <a:r>
              <a:rPr lang="en" sz="1400"/>
              <a:t>3.91.174.225:80</a:t>
            </a:r>
            <a:endParaRPr sz="1400"/>
          </a:p>
          <a:p>
            <a:pPr indent="0" lvl="0" marL="0" marR="0" rtl="0" algn="l">
              <a:lnSpc>
                <a:spcPct val="115000"/>
              </a:lnSpc>
              <a:spcBef>
                <a:spcPts val="1200"/>
              </a:spcBef>
              <a:spcAft>
                <a:spcPts val="0"/>
              </a:spcAft>
              <a:buNone/>
            </a:pPr>
            <a:r>
              <a:t/>
            </a:r>
            <a:endParaRPr sz="1400"/>
          </a:p>
          <a:p>
            <a:pPr indent="0" lvl="0" marL="0" marR="0" rtl="0" algn="l">
              <a:lnSpc>
                <a:spcPct val="115000"/>
              </a:lnSpc>
              <a:spcBef>
                <a:spcPts val="1200"/>
              </a:spcBef>
              <a:spcAft>
                <a:spcPts val="0"/>
              </a:spcAft>
              <a:buNone/>
            </a:pPr>
            <a:r>
              <a:t/>
            </a:r>
            <a:endParaRPr sz="1400"/>
          </a:p>
          <a:p>
            <a:pPr indent="0" lvl="0" marL="0" marR="0" rtl="0" algn="l">
              <a:lnSpc>
                <a:spcPct val="115000"/>
              </a:lnSpc>
              <a:spcBef>
                <a:spcPts val="1200"/>
              </a:spcBef>
              <a:spcAft>
                <a:spcPts val="0"/>
              </a:spcAft>
              <a:buNone/>
            </a:pPr>
            <a:r>
              <a:t/>
            </a:r>
            <a:endParaRPr sz="1400"/>
          </a:p>
          <a:p>
            <a:pPr indent="0" lvl="0" marL="0" marR="0" rtl="0" algn="l">
              <a:lnSpc>
                <a:spcPct val="115000"/>
              </a:lnSpc>
              <a:spcBef>
                <a:spcPts val="1200"/>
              </a:spcBef>
              <a:spcAft>
                <a:spcPts val="1200"/>
              </a:spcAft>
              <a:buNone/>
            </a:pPr>
            <a:r>
              <a:t/>
            </a:r>
            <a:endParaRPr sz="1400"/>
          </a:p>
        </p:txBody>
      </p:sp>
      <p:sp>
        <p:nvSpPr>
          <p:cNvPr id="307" name="Google Shape;307;p37"/>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308" name="Google Shape;308;p37"/>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309" name="Google Shape;309;p37"/>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7"/>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pic>
        <p:nvPicPr>
          <p:cNvPr id="311" name="Google Shape;311;p37"/>
          <p:cNvPicPr preferRelativeResize="0"/>
          <p:nvPr/>
        </p:nvPicPr>
        <p:blipFill>
          <a:blip r:embed="rId4">
            <a:alphaModFix/>
          </a:blip>
          <a:stretch>
            <a:fillRect/>
          </a:stretch>
        </p:blipFill>
        <p:spPr>
          <a:xfrm>
            <a:off x="5352000" y="1239824"/>
            <a:ext cx="3480301" cy="327150"/>
          </a:xfrm>
          <a:prstGeom prst="rect">
            <a:avLst/>
          </a:prstGeom>
          <a:noFill/>
          <a:ln>
            <a:noFill/>
          </a:ln>
        </p:spPr>
      </p:pic>
      <p:pic>
        <p:nvPicPr>
          <p:cNvPr id="312" name="Google Shape;312;p37"/>
          <p:cNvPicPr preferRelativeResize="0"/>
          <p:nvPr/>
        </p:nvPicPr>
        <p:blipFill>
          <a:blip r:embed="rId5">
            <a:alphaModFix/>
          </a:blip>
          <a:stretch>
            <a:fillRect/>
          </a:stretch>
        </p:blipFill>
        <p:spPr>
          <a:xfrm>
            <a:off x="5663675" y="2331575"/>
            <a:ext cx="2611944" cy="788700"/>
          </a:xfrm>
          <a:prstGeom prst="rect">
            <a:avLst/>
          </a:prstGeom>
          <a:noFill/>
          <a:ln>
            <a:noFill/>
          </a:ln>
        </p:spPr>
      </p:pic>
      <p:pic>
        <p:nvPicPr>
          <p:cNvPr id="313" name="Google Shape;313;p37"/>
          <p:cNvPicPr preferRelativeResize="0"/>
          <p:nvPr/>
        </p:nvPicPr>
        <p:blipFill>
          <a:blip r:embed="rId6">
            <a:alphaModFix/>
          </a:blip>
          <a:stretch>
            <a:fillRect/>
          </a:stretch>
        </p:blipFill>
        <p:spPr>
          <a:xfrm>
            <a:off x="1016625" y="3194748"/>
            <a:ext cx="5995676" cy="1482550"/>
          </a:xfrm>
          <a:prstGeom prst="rect">
            <a:avLst/>
          </a:prstGeom>
          <a:noFill/>
          <a:ln>
            <a:noFill/>
          </a:ln>
        </p:spPr>
      </p:pic>
      <p:sp>
        <p:nvSpPr>
          <p:cNvPr id="314" name="Google Shape;314;p37"/>
          <p:cNvSpPr/>
          <p:nvPr/>
        </p:nvSpPr>
        <p:spPr>
          <a:xfrm>
            <a:off x="3837225" y="2338050"/>
            <a:ext cx="1752000" cy="121500"/>
          </a:xfrm>
          <a:prstGeom prs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Custom Role</a:t>
            </a:r>
            <a:endParaRPr/>
          </a:p>
        </p:txBody>
      </p:sp>
      <p:sp>
        <p:nvSpPr>
          <p:cNvPr id="320" name="Google Shape;320;p38"/>
          <p:cNvSpPr txBox="1"/>
          <p:nvPr>
            <p:ph idx="1" type="body"/>
          </p:nvPr>
        </p:nvSpPr>
        <p:spPr>
          <a:xfrm>
            <a:off x="311700" y="1152475"/>
            <a:ext cx="45132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It is also possible to create your own role</a:t>
            </a:r>
            <a:endParaRPr sz="1200"/>
          </a:p>
          <a:p>
            <a:pPr indent="-304800" lvl="1" marL="914400" rtl="0" algn="l">
              <a:spcBef>
                <a:spcPts val="0"/>
              </a:spcBef>
              <a:spcAft>
                <a:spcPts val="0"/>
              </a:spcAft>
              <a:buSzPts val="1200"/>
              <a:buChar char="○"/>
            </a:pPr>
            <a:r>
              <a:rPr lang="en" sz="1200"/>
              <a:t>Make a directory inside /etc/ansible: mkdir roles</a:t>
            </a:r>
            <a:endParaRPr sz="1200"/>
          </a:p>
          <a:p>
            <a:pPr indent="-304800" lvl="1" marL="914400" rtl="0" algn="l">
              <a:spcBef>
                <a:spcPts val="0"/>
              </a:spcBef>
              <a:spcAft>
                <a:spcPts val="0"/>
              </a:spcAft>
              <a:buSzPts val="1200"/>
              <a:buChar char="○"/>
            </a:pPr>
            <a:r>
              <a:rPr lang="en" sz="1200"/>
              <a:t>Change directory to roles: cd roles</a:t>
            </a:r>
            <a:endParaRPr sz="1200"/>
          </a:p>
          <a:p>
            <a:pPr indent="-304800" lvl="1" marL="914400" rtl="0" algn="l">
              <a:spcBef>
                <a:spcPts val="0"/>
              </a:spcBef>
              <a:spcAft>
                <a:spcPts val="0"/>
              </a:spcAft>
              <a:buSzPts val="1200"/>
              <a:buChar char="○"/>
            </a:pPr>
            <a:r>
              <a:rPr lang="en" sz="1200"/>
              <a:t>Run command: ansible-galaxy role init myrole</a:t>
            </a:r>
            <a:endParaRPr sz="1200"/>
          </a:p>
          <a:p>
            <a:pPr indent="-304800" lvl="1" marL="914400" rtl="0" algn="l">
              <a:spcBef>
                <a:spcPts val="0"/>
              </a:spcBef>
              <a:spcAft>
                <a:spcPts val="0"/>
              </a:spcAft>
              <a:buSzPts val="1200"/>
              <a:buChar char="○"/>
            </a:pPr>
            <a:r>
              <a:rPr lang="en" sz="1200"/>
              <a:t>A new </a:t>
            </a:r>
            <a:r>
              <a:rPr lang="en" sz="1200"/>
              <a:t>directory</a:t>
            </a:r>
            <a:r>
              <a:rPr lang="en" sz="1200"/>
              <a:t> called myrole will be created</a:t>
            </a:r>
            <a:endParaRPr sz="1200"/>
          </a:p>
          <a:p>
            <a:pPr indent="-304800" lvl="1" marL="914400" rtl="0" algn="l">
              <a:spcBef>
                <a:spcPts val="0"/>
              </a:spcBef>
              <a:spcAft>
                <a:spcPts val="0"/>
              </a:spcAft>
              <a:buSzPts val="1200"/>
              <a:buChar char="○"/>
            </a:pPr>
            <a:r>
              <a:rPr lang="en" sz="1200"/>
              <a:t>Change directory to myrole and list all folders</a:t>
            </a:r>
            <a:endParaRPr sz="1200"/>
          </a:p>
          <a:p>
            <a:pPr indent="-304800" lvl="1" marL="914400" rtl="0" algn="l">
              <a:spcBef>
                <a:spcPts val="0"/>
              </a:spcBef>
              <a:spcAft>
                <a:spcPts val="0"/>
              </a:spcAft>
              <a:buSzPts val="1200"/>
              <a:buChar char="○"/>
            </a:pPr>
            <a:r>
              <a:rPr lang="en" sz="1200"/>
              <a:t>Change directory to tasks and open main.yml</a:t>
            </a:r>
            <a:endParaRPr sz="1200"/>
          </a:p>
          <a:p>
            <a:pPr indent="-304800" lvl="1" marL="914400" rtl="0" algn="l">
              <a:spcBef>
                <a:spcPts val="0"/>
              </a:spcBef>
              <a:spcAft>
                <a:spcPts val="0"/>
              </a:spcAft>
              <a:buSzPts val="1200"/>
              <a:buChar char="○"/>
            </a:pPr>
            <a:r>
              <a:rPr lang="en" sz="1200"/>
              <a:t>Create a task inside main.yml using vim</a:t>
            </a:r>
            <a:endParaRPr sz="1200"/>
          </a:p>
          <a:p>
            <a:pPr indent="-304800" lvl="1" marL="914400" rtl="0" algn="l">
              <a:spcBef>
                <a:spcPts val="0"/>
              </a:spcBef>
              <a:spcAft>
                <a:spcPts val="0"/>
              </a:spcAft>
              <a:buSzPts val="1200"/>
              <a:buChar char="○"/>
            </a:pPr>
            <a:r>
              <a:rPr lang="en" sz="1200"/>
              <a:t>Now go to /etc/ansible and create new playbook</a:t>
            </a:r>
            <a:endParaRPr sz="1200"/>
          </a:p>
          <a:p>
            <a:pPr indent="-304800" lvl="1" marL="914400" rtl="0" algn="l">
              <a:spcBef>
                <a:spcPts val="0"/>
              </a:spcBef>
              <a:spcAft>
                <a:spcPts val="0"/>
              </a:spcAft>
              <a:buSzPts val="1200"/>
              <a:buChar char="○"/>
            </a:pPr>
            <a:r>
              <a:rPr lang="en" sz="1200"/>
              <a:t>Run playbook useCustomRole.yaml</a:t>
            </a:r>
            <a:endParaRPr sz="1200"/>
          </a:p>
        </p:txBody>
      </p:sp>
      <p:sp>
        <p:nvSpPr>
          <p:cNvPr id="321" name="Google Shape;321;p38"/>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322" name="Google Shape;322;p38"/>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323" name="Google Shape;323;p38"/>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8"/>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pic>
        <p:nvPicPr>
          <p:cNvPr id="325" name="Google Shape;325;p38"/>
          <p:cNvPicPr preferRelativeResize="0"/>
          <p:nvPr/>
        </p:nvPicPr>
        <p:blipFill>
          <a:blip r:embed="rId4">
            <a:alphaModFix/>
          </a:blip>
          <a:stretch>
            <a:fillRect/>
          </a:stretch>
        </p:blipFill>
        <p:spPr>
          <a:xfrm>
            <a:off x="4977300" y="1170125"/>
            <a:ext cx="4014301" cy="2793784"/>
          </a:xfrm>
          <a:prstGeom prst="rect">
            <a:avLst/>
          </a:prstGeom>
          <a:noFill/>
          <a:ln>
            <a:noFill/>
          </a:ln>
        </p:spPr>
      </p:pic>
      <p:pic>
        <p:nvPicPr>
          <p:cNvPr id="326" name="Google Shape;326;p38"/>
          <p:cNvPicPr preferRelativeResize="0"/>
          <p:nvPr/>
        </p:nvPicPr>
        <p:blipFill>
          <a:blip r:embed="rId5">
            <a:alphaModFix/>
          </a:blip>
          <a:stretch>
            <a:fillRect/>
          </a:stretch>
        </p:blipFill>
        <p:spPr>
          <a:xfrm>
            <a:off x="311700" y="4027088"/>
            <a:ext cx="4926775" cy="715275"/>
          </a:xfrm>
          <a:prstGeom prst="rect">
            <a:avLst/>
          </a:prstGeom>
          <a:noFill/>
          <a:ln>
            <a:noFill/>
          </a:ln>
        </p:spPr>
      </p:pic>
      <p:pic>
        <p:nvPicPr>
          <p:cNvPr id="327" name="Google Shape;327;p38"/>
          <p:cNvPicPr preferRelativeResize="0"/>
          <p:nvPr/>
        </p:nvPicPr>
        <p:blipFill>
          <a:blip r:embed="rId6">
            <a:alphaModFix/>
          </a:blip>
          <a:stretch>
            <a:fillRect/>
          </a:stretch>
        </p:blipFill>
        <p:spPr>
          <a:xfrm>
            <a:off x="416275" y="2730025"/>
            <a:ext cx="512700" cy="1233900"/>
          </a:xfrm>
          <a:prstGeom prst="rect">
            <a:avLst/>
          </a:prstGeom>
          <a:noFill/>
          <a:ln>
            <a:noFill/>
          </a:ln>
        </p:spPr>
      </p:pic>
      <p:sp>
        <p:nvSpPr>
          <p:cNvPr id="328" name="Google Shape;328;p38"/>
          <p:cNvSpPr/>
          <p:nvPr/>
        </p:nvSpPr>
        <p:spPr>
          <a:xfrm>
            <a:off x="4186025" y="3176800"/>
            <a:ext cx="235200" cy="787200"/>
          </a:xfrm>
          <a:prstGeom prst="down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Ansible Variables</a:t>
            </a:r>
            <a:endParaRPr/>
          </a:p>
        </p:txBody>
      </p:sp>
      <p:sp>
        <p:nvSpPr>
          <p:cNvPr id="334" name="Google Shape;334;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Ansible is not a full-fledged programming language, but it does have several programming language </a:t>
            </a:r>
            <a:r>
              <a:rPr lang="en" sz="1200"/>
              <a:t>features</a:t>
            </a:r>
            <a:r>
              <a:rPr lang="en" sz="1200"/>
              <a:t> and one of the most important of these is variable substitution.</a:t>
            </a:r>
            <a:endParaRPr sz="1200"/>
          </a:p>
          <a:p>
            <a:pPr indent="-304800" lvl="0" marL="457200" rtl="0" algn="l">
              <a:spcBef>
                <a:spcPts val="0"/>
              </a:spcBef>
              <a:spcAft>
                <a:spcPts val="0"/>
              </a:spcAft>
              <a:buSzPts val="1200"/>
              <a:buChar char="●"/>
            </a:pPr>
            <a:r>
              <a:rPr lang="en" sz="1200"/>
              <a:t>To define a variable in YAML we use “vars” and use {{ }} curley braces to insert the variable</a:t>
            </a:r>
            <a:endParaRPr sz="1200"/>
          </a:p>
          <a:p>
            <a:pPr indent="-304800" lvl="0" marL="457200" rtl="0" algn="l">
              <a:spcBef>
                <a:spcPts val="0"/>
              </a:spcBef>
              <a:spcAft>
                <a:spcPts val="0"/>
              </a:spcAft>
              <a:buSzPts val="1200"/>
              <a:buChar char="●"/>
            </a:pPr>
            <a:r>
              <a:rPr lang="en" sz="1200"/>
              <a:t>Here is a simple example of the usefulness of variables in Ansible:</a:t>
            </a:r>
            <a:endParaRPr sz="1200"/>
          </a:p>
          <a:p>
            <a:pPr indent="-304800" lvl="1" marL="914400" rtl="0" algn="l">
              <a:spcBef>
                <a:spcPts val="0"/>
              </a:spcBef>
              <a:spcAft>
                <a:spcPts val="0"/>
              </a:spcAft>
              <a:buSzPts val="1200"/>
              <a:buChar char="○"/>
            </a:pPr>
            <a:r>
              <a:rPr lang="en" sz="1200"/>
              <a:t>Open the demoplaybook.yaml file and edit it as follows</a:t>
            </a:r>
            <a:endParaRPr sz="1200"/>
          </a:p>
          <a:p>
            <a:pPr indent="-304800" lvl="1" marL="914400" rtl="0" algn="l">
              <a:spcBef>
                <a:spcPts val="0"/>
              </a:spcBef>
              <a:spcAft>
                <a:spcPts val="0"/>
              </a:spcAft>
              <a:buSzPts val="1200"/>
              <a:buChar char="○"/>
            </a:pPr>
            <a:r>
              <a:rPr lang="en" sz="1200"/>
              <a:t>Execute the demoplaybook.yaml</a:t>
            </a:r>
            <a:endParaRPr sz="1200"/>
          </a:p>
        </p:txBody>
      </p:sp>
      <p:sp>
        <p:nvSpPr>
          <p:cNvPr id="335" name="Google Shape;335;p39"/>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336" name="Google Shape;336;p39"/>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337" name="Google Shape;337;p39"/>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9"/>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pic>
        <p:nvPicPr>
          <p:cNvPr id="339" name="Google Shape;339;p39"/>
          <p:cNvPicPr preferRelativeResize="0"/>
          <p:nvPr/>
        </p:nvPicPr>
        <p:blipFill>
          <a:blip r:embed="rId4">
            <a:alphaModFix/>
          </a:blip>
          <a:stretch>
            <a:fillRect/>
          </a:stretch>
        </p:blipFill>
        <p:spPr>
          <a:xfrm>
            <a:off x="5680000" y="1953075"/>
            <a:ext cx="3118625" cy="2852476"/>
          </a:xfrm>
          <a:prstGeom prst="rect">
            <a:avLst/>
          </a:prstGeom>
          <a:noFill/>
          <a:ln>
            <a:noFill/>
          </a:ln>
        </p:spPr>
      </p:pic>
      <p:sp>
        <p:nvSpPr>
          <p:cNvPr id="340" name="Google Shape;340;p39"/>
          <p:cNvSpPr txBox="1"/>
          <p:nvPr/>
        </p:nvSpPr>
        <p:spPr>
          <a:xfrm>
            <a:off x="3370825" y="2694725"/>
            <a:ext cx="16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Variable Declared</a:t>
            </a:r>
            <a:endParaRPr/>
          </a:p>
        </p:txBody>
      </p:sp>
      <p:sp>
        <p:nvSpPr>
          <p:cNvPr id="341" name="Google Shape;341;p39"/>
          <p:cNvSpPr txBox="1"/>
          <p:nvPr/>
        </p:nvSpPr>
        <p:spPr>
          <a:xfrm>
            <a:off x="3433075" y="3399775"/>
            <a:ext cx="16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Variable Used</a:t>
            </a:r>
            <a:endParaRPr/>
          </a:p>
        </p:txBody>
      </p:sp>
      <p:cxnSp>
        <p:nvCxnSpPr>
          <p:cNvPr id="342" name="Google Shape;342;p39"/>
          <p:cNvCxnSpPr/>
          <p:nvPr/>
        </p:nvCxnSpPr>
        <p:spPr>
          <a:xfrm flipH="1" rot="10800000">
            <a:off x="5099275" y="2518475"/>
            <a:ext cx="1258200" cy="329100"/>
          </a:xfrm>
          <a:prstGeom prst="straightConnector1">
            <a:avLst/>
          </a:prstGeom>
          <a:noFill/>
          <a:ln cap="flat" cmpd="sng" w="19050">
            <a:solidFill>
              <a:srgbClr val="FF0000"/>
            </a:solidFill>
            <a:prstDash val="solid"/>
            <a:round/>
            <a:headEnd len="med" w="med" type="none"/>
            <a:tailEnd len="med" w="med" type="triangle"/>
          </a:ln>
        </p:spPr>
      </p:cxnSp>
      <p:cxnSp>
        <p:nvCxnSpPr>
          <p:cNvPr id="343" name="Google Shape;343;p39"/>
          <p:cNvCxnSpPr/>
          <p:nvPr/>
        </p:nvCxnSpPr>
        <p:spPr>
          <a:xfrm flipH="1" rot="10800000">
            <a:off x="4840600" y="3235550"/>
            <a:ext cx="2488800" cy="2901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Deploying a Docker Container using Ansible</a:t>
            </a:r>
            <a:endParaRPr/>
          </a:p>
        </p:txBody>
      </p:sp>
      <p:sp>
        <p:nvSpPr>
          <p:cNvPr id="349" name="Google Shape;349;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We can use Ansible to deploy docker containers </a:t>
            </a:r>
            <a:r>
              <a:rPr lang="en" sz="1400"/>
              <a:t>across</a:t>
            </a:r>
            <a:r>
              <a:rPr lang="en" sz="1400"/>
              <a:t> several hosts</a:t>
            </a:r>
            <a:endParaRPr sz="1400"/>
          </a:p>
          <a:p>
            <a:pPr indent="-317500" lvl="0" marL="457200" rtl="0" algn="l">
              <a:spcBef>
                <a:spcPts val="0"/>
              </a:spcBef>
              <a:spcAft>
                <a:spcPts val="0"/>
              </a:spcAft>
              <a:buSzPts val="1400"/>
              <a:buChar char="●"/>
            </a:pPr>
            <a:r>
              <a:rPr lang="en" sz="1400"/>
              <a:t>We will use a docker image from docker hub “mateors/webapp”</a:t>
            </a:r>
            <a:endParaRPr sz="1400"/>
          </a:p>
          <a:p>
            <a:pPr indent="-317500" lvl="0" marL="457200" rtl="0" algn="l">
              <a:spcBef>
                <a:spcPts val="0"/>
              </a:spcBef>
              <a:spcAft>
                <a:spcPts val="0"/>
              </a:spcAft>
              <a:buSzPts val="1400"/>
              <a:buChar char="●"/>
            </a:pPr>
            <a:r>
              <a:rPr lang="en" sz="1400"/>
              <a:t>Create a new playbook called dockerplaybook.yaml</a:t>
            </a:r>
            <a:endParaRPr sz="1400"/>
          </a:p>
          <a:p>
            <a:pPr indent="-317500" lvl="0" marL="457200" rtl="0" algn="l">
              <a:spcBef>
                <a:spcPts val="0"/>
              </a:spcBef>
              <a:spcAft>
                <a:spcPts val="0"/>
              </a:spcAft>
              <a:buSzPts val="1400"/>
              <a:buChar char="●"/>
            </a:pPr>
            <a:r>
              <a:rPr lang="en" sz="1400"/>
              <a:t>On the host machine run docker ps</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317500" lvl="0" marL="457200" rtl="0" algn="l">
              <a:spcBef>
                <a:spcPts val="1200"/>
              </a:spcBef>
              <a:spcAft>
                <a:spcPts val="0"/>
              </a:spcAft>
              <a:buSzPts val="1400"/>
              <a:buChar char="●"/>
            </a:pPr>
            <a:r>
              <a:rPr lang="en" sz="1400"/>
              <a:t>Check on web browser by typing</a:t>
            </a:r>
            <a:endParaRPr sz="1400"/>
          </a:p>
          <a:p>
            <a:pPr indent="-317500" lvl="1" marL="914400" rtl="0" algn="l">
              <a:spcBef>
                <a:spcPts val="0"/>
              </a:spcBef>
              <a:spcAft>
                <a:spcPts val="0"/>
              </a:spcAft>
              <a:buSzPts val="1400"/>
              <a:buChar char="○"/>
            </a:pPr>
            <a:r>
              <a:rPr lang="en"/>
              <a:t>&lt;host-public-ip:8180/webapp&gt;</a:t>
            </a:r>
            <a:endParaRPr/>
          </a:p>
        </p:txBody>
      </p:sp>
      <p:sp>
        <p:nvSpPr>
          <p:cNvPr id="350" name="Google Shape;350;p40"/>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351" name="Google Shape;351;p40"/>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352" name="Google Shape;352;p40"/>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0"/>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pic>
        <p:nvPicPr>
          <p:cNvPr id="354" name="Google Shape;354;p40"/>
          <p:cNvPicPr preferRelativeResize="0"/>
          <p:nvPr/>
        </p:nvPicPr>
        <p:blipFill>
          <a:blip r:embed="rId4">
            <a:alphaModFix/>
          </a:blip>
          <a:stretch>
            <a:fillRect/>
          </a:stretch>
        </p:blipFill>
        <p:spPr>
          <a:xfrm>
            <a:off x="674125" y="2338525"/>
            <a:ext cx="3582476" cy="614025"/>
          </a:xfrm>
          <a:prstGeom prst="rect">
            <a:avLst/>
          </a:prstGeom>
          <a:noFill/>
          <a:ln>
            <a:noFill/>
          </a:ln>
        </p:spPr>
      </p:pic>
      <p:pic>
        <p:nvPicPr>
          <p:cNvPr id="355" name="Google Shape;355;p40"/>
          <p:cNvPicPr preferRelativeResize="0"/>
          <p:nvPr/>
        </p:nvPicPr>
        <p:blipFill>
          <a:blip r:embed="rId5">
            <a:alphaModFix/>
          </a:blip>
          <a:stretch>
            <a:fillRect/>
          </a:stretch>
        </p:blipFill>
        <p:spPr>
          <a:xfrm>
            <a:off x="4627673" y="2087200"/>
            <a:ext cx="4304676" cy="2718350"/>
          </a:xfrm>
          <a:prstGeom prst="rect">
            <a:avLst/>
          </a:prstGeom>
          <a:noFill/>
          <a:ln>
            <a:noFill/>
          </a:ln>
        </p:spPr>
      </p:pic>
      <p:pic>
        <p:nvPicPr>
          <p:cNvPr id="356" name="Google Shape;356;p40"/>
          <p:cNvPicPr preferRelativeResize="0"/>
          <p:nvPr/>
        </p:nvPicPr>
        <p:blipFill>
          <a:blip r:embed="rId6">
            <a:alphaModFix/>
          </a:blip>
          <a:stretch>
            <a:fillRect/>
          </a:stretch>
        </p:blipFill>
        <p:spPr>
          <a:xfrm>
            <a:off x="5830423" y="1542550"/>
            <a:ext cx="542653" cy="400200"/>
          </a:xfrm>
          <a:prstGeom prst="rect">
            <a:avLst/>
          </a:prstGeom>
          <a:noFill/>
          <a:ln>
            <a:noFill/>
          </a:ln>
        </p:spPr>
      </p:pic>
      <p:pic>
        <p:nvPicPr>
          <p:cNvPr id="357" name="Google Shape;357;p40"/>
          <p:cNvPicPr preferRelativeResize="0"/>
          <p:nvPr/>
        </p:nvPicPr>
        <p:blipFill rotWithShape="1">
          <a:blip r:embed="rId7">
            <a:alphaModFix/>
          </a:blip>
          <a:srcRect b="0" l="0" r="-23670" t="0"/>
          <a:stretch/>
        </p:blipFill>
        <p:spPr>
          <a:xfrm>
            <a:off x="3673650" y="2031725"/>
            <a:ext cx="387000" cy="306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61" name="Shape 361"/>
        <p:cNvGrpSpPr/>
        <p:nvPr/>
      </p:nvGrpSpPr>
      <p:grpSpPr>
        <a:xfrm>
          <a:off x="0" y="0"/>
          <a:ext cx="0" cy="0"/>
          <a:chOff x="0" y="0"/>
          <a:chExt cx="0" cy="0"/>
        </a:xfrm>
      </p:grpSpPr>
      <p:sp>
        <p:nvSpPr>
          <p:cNvPr id="362" name="Google Shape;362;p41"/>
          <p:cNvSpPr/>
          <p:nvPr/>
        </p:nvSpPr>
        <p:spPr>
          <a:xfrm>
            <a:off x="1465326" y="0"/>
            <a:ext cx="6213348" cy="5143500"/>
          </a:xfrm>
          <a:custGeom>
            <a:rect b="b" l="l" r="r" t="t"/>
            <a:pathLst>
              <a:path extrusionOk="0" h="6858000" w="8284464">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63" name="Google Shape;363;p41"/>
          <p:cNvSpPr/>
          <p:nvPr/>
        </p:nvSpPr>
        <p:spPr>
          <a:xfrm>
            <a:off x="1588770" y="0"/>
            <a:ext cx="5966460" cy="5143500"/>
          </a:xfrm>
          <a:custGeom>
            <a:rect b="b" l="l" r="r" t="t"/>
            <a:pathLst>
              <a:path extrusionOk="0" h="6858000" w="795528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64" name="Google Shape;364;p41"/>
          <p:cNvSpPr txBox="1"/>
          <p:nvPr/>
        </p:nvSpPr>
        <p:spPr>
          <a:xfrm>
            <a:off x="1916723" y="1081453"/>
            <a:ext cx="5310600" cy="2980500"/>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rgbClr val="0C0C0C"/>
              </a:buClr>
              <a:buSzPts val="4100"/>
              <a:buFont typeface="Calibri"/>
              <a:buNone/>
            </a:pPr>
            <a:r>
              <a:rPr b="0" i="0" lang="en" sz="4100" u="none" cap="none" strike="noStrike">
                <a:solidFill>
                  <a:srgbClr val="0C0C0C"/>
                </a:solidFill>
                <a:latin typeface="Calibri"/>
                <a:ea typeface="Calibri"/>
                <a:cs typeface="Calibri"/>
                <a:sym typeface="Calibri"/>
              </a:rPr>
              <a:t>Thank You!</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Topics</a:t>
            </a:r>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Introduction to </a:t>
            </a:r>
            <a:r>
              <a:rPr lang="en"/>
              <a:t>Ansible</a:t>
            </a:r>
            <a:endParaRPr/>
          </a:p>
          <a:p>
            <a:pPr indent="-342900" lvl="0" marL="457200" rtl="0" algn="l">
              <a:spcBef>
                <a:spcPts val="0"/>
              </a:spcBef>
              <a:spcAft>
                <a:spcPts val="0"/>
              </a:spcAft>
              <a:buSzPts val="1800"/>
              <a:buChar char="●"/>
            </a:pPr>
            <a:r>
              <a:rPr lang="en"/>
              <a:t>Ansible </a:t>
            </a:r>
            <a:r>
              <a:rPr lang="en"/>
              <a:t>Architecture</a:t>
            </a:r>
            <a:endParaRPr/>
          </a:p>
          <a:p>
            <a:pPr indent="-342900" lvl="0" marL="457200" rtl="0" algn="l">
              <a:spcBef>
                <a:spcPts val="0"/>
              </a:spcBef>
              <a:spcAft>
                <a:spcPts val="0"/>
              </a:spcAft>
              <a:buSzPts val="1800"/>
              <a:buChar char="●"/>
            </a:pPr>
            <a:r>
              <a:rPr lang="en"/>
              <a:t>Setting up Ansible</a:t>
            </a:r>
            <a:endParaRPr/>
          </a:p>
          <a:p>
            <a:pPr indent="-342900" lvl="0" marL="457200" rtl="0" algn="l">
              <a:spcBef>
                <a:spcPts val="0"/>
              </a:spcBef>
              <a:spcAft>
                <a:spcPts val="0"/>
              </a:spcAft>
              <a:buSzPts val="1800"/>
              <a:buChar char="●"/>
            </a:pPr>
            <a:r>
              <a:rPr lang="en"/>
              <a:t>Ad-hoc commands in </a:t>
            </a:r>
            <a:r>
              <a:rPr lang="en"/>
              <a:t>Ansible</a:t>
            </a:r>
            <a:endParaRPr/>
          </a:p>
          <a:p>
            <a:pPr indent="-342900" lvl="0" marL="457200" rtl="0" algn="l">
              <a:spcBef>
                <a:spcPts val="0"/>
              </a:spcBef>
              <a:spcAft>
                <a:spcPts val="0"/>
              </a:spcAft>
              <a:buSzPts val="1800"/>
              <a:buChar char="●"/>
            </a:pPr>
            <a:r>
              <a:rPr lang="en"/>
              <a:t>Ansible Playbook</a:t>
            </a:r>
            <a:endParaRPr/>
          </a:p>
          <a:p>
            <a:pPr indent="-342900" lvl="0" marL="457200" rtl="0" algn="l">
              <a:spcBef>
                <a:spcPts val="0"/>
              </a:spcBef>
              <a:spcAft>
                <a:spcPts val="0"/>
              </a:spcAft>
              <a:buSzPts val="1800"/>
              <a:buChar char="●"/>
            </a:pPr>
            <a:r>
              <a:rPr lang="en"/>
              <a:t>Roles in Ansible</a:t>
            </a:r>
            <a:endParaRPr/>
          </a:p>
          <a:p>
            <a:pPr indent="-342900" lvl="0" marL="457200" rtl="0" algn="l">
              <a:spcBef>
                <a:spcPts val="0"/>
              </a:spcBef>
              <a:spcAft>
                <a:spcPts val="0"/>
              </a:spcAft>
              <a:buSzPts val="1800"/>
              <a:buChar char="●"/>
            </a:pPr>
            <a:r>
              <a:rPr lang="en"/>
              <a:t>Variables in </a:t>
            </a:r>
            <a:r>
              <a:rPr lang="en"/>
              <a:t>Ansible</a:t>
            </a:r>
            <a:endParaRPr/>
          </a:p>
          <a:p>
            <a:pPr indent="-342900" lvl="0" marL="457200" rtl="0" algn="l">
              <a:spcBef>
                <a:spcPts val="0"/>
              </a:spcBef>
              <a:spcAft>
                <a:spcPts val="0"/>
              </a:spcAft>
              <a:buSzPts val="1800"/>
              <a:buChar char="●"/>
            </a:pPr>
            <a:r>
              <a:rPr lang="en"/>
              <a:t>Deploy a Docker Container</a:t>
            </a:r>
            <a:endParaRPr/>
          </a:p>
        </p:txBody>
      </p:sp>
      <p:sp>
        <p:nvSpPr>
          <p:cNvPr id="82" name="Google Shape;82;p16"/>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83" name="Google Shape;83;p16"/>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84" name="Google Shape;84;p16"/>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a:t>
            </a:r>
            <a:endParaRPr/>
          </a:p>
        </p:txBody>
      </p:sp>
      <p:sp>
        <p:nvSpPr>
          <p:cNvPr id="91" name="Google Shape;9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Upon completion of this module, you should be able to:</a:t>
            </a:r>
            <a:endParaRPr/>
          </a:p>
          <a:p>
            <a:pPr indent="-342900" lvl="0" marL="457200" rtl="0" algn="l">
              <a:spcBef>
                <a:spcPts val="1200"/>
              </a:spcBef>
              <a:spcAft>
                <a:spcPts val="0"/>
              </a:spcAft>
              <a:buSzPts val="1800"/>
              <a:buChar char="●"/>
            </a:pPr>
            <a:r>
              <a:rPr lang="en"/>
              <a:t>Install Ansible on your machine</a:t>
            </a:r>
            <a:endParaRPr/>
          </a:p>
          <a:p>
            <a:pPr indent="-342900" lvl="0" marL="457200" rtl="0" algn="l">
              <a:spcBef>
                <a:spcPts val="0"/>
              </a:spcBef>
              <a:spcAft>
                <a:spcPts val="0"/>
              </a:spcAft>
              <a:buSzPts val="1800"/>
              <a:buChar char="●"/>
            </a:pPr>
            <a:r>
              <a:rPr lang="en"/>
              <a:t>Understand Ansible architecture</a:t>
            </a:r>
            <a:endParaRPr/>
          </a:p>
          <a:p>
            <a:pPr indent="-342900" lvl="0" marL="457200" rtl="0" algn="l">
              <a:spcBef>
                <a:spcPts val="0"/>
              </a:spcBef>
              <a:spcAft>
                <a:spcPts val="0"/>
              </a:spcAft>
              <a:buSzPts val="1800"/>
              <a:buChar char="●"/>
            </a:pPr>
            <a:r>
              <a:rPr lang="en"/>
              <a:t>Write Ansible playbooks</a:t>
            </a:r>
            <a:endParaRPr/>
          </a:p>
          <a:p>
            <a:pPr indent="-342900" lvl="0" marL="457200" rtl="0" algn="l">
              <a:spcBef>
                <a:spcPts val="0"/>
              </a:spcBef>
              <a:spcAft>
                <a:spcPts val="0"/>
              </a:spcAft>
              <a:buSzPts val="1800"/>
              <a:buChar char="●"/>
            </a:pPr>
            <a:r>
              <a:rPr lang="en"/>
              <a:t>Execute</a:t>
            </a:r>
            <a:r>
              <a:rPr lang="en"/>
              <a:t> different ad-hoc commands using Ansible</a:t>
            </a:r>
            <a:endParaRPr/>
          </a:p>
          <a:p>
            <a:pPr indent="-342900" lvl="0" marL="457200" rtl="0" algn="l">
              <a:spcBef>
                <a:spcPts val="0"/>
              </a:spcBef>
              <a:spcAft>
                <a:spcPts val="0"/>
              </a:spcAft>
              <a:buSzPts val="1800"/>
              <a:buChar char="●"/>
            </a:pPr>
            <a:r>
              <a:rPr lang="en"/>
              <a:t>Implement a project using Ansible</a:t>
            </a:r>
            <a:endParaRPr/>
          </a:p>
        </p:txBody>
      </p:sp>
      <p:sp>
        <p:nvSpPr>
          <p:cNvPr id="92" name="Google Shape;92;p17"/>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93" name="Google Shape;93;p17"/>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94" name="Google Shape;94;p17"/>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Configuration Management System?</a:t>
            </a:r>
            <a:endParaRPr/>
          </a:p>
        </p:txBody>
      </p:sp>
      <p:sp>
        <p:nvSpPr>
          <p:cNvPr id="101" name="Google Shape;10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Configuration management is systems engineering process for establishing </a:t>
            </a:r>
            <a:r>
              <a:rPr lang="en"/>
              <a:t>consistency</a:t>
            </a:r>
            <a:r>
              <a:rPr lang="en"/>
              <a:t> of a product’s attributes throughout its life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In the technology world, configuration management is an IT management process that tracks individual configuration items of an IT system. An IT asset may represent a piece of software, or a server, ora cluster of servers.</a:t>
            </a:r>
            <a:endParaRPr/>
          </a:p>
        </p:txBody>
      </p:sp>
      <p:sp>
        <p:nvSpPr>
          <p:cNvPr id="102" name="Google Shape;102;p18"/>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103" name="Google Shape;103;p18"/>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104" name="Google Shape;104;p18"/>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configuration </a:t>
            </a:r>
            <a:r>
              <a:rPr lang="en"/>
              <a:t>management</a:t>
            </a:r>
            <a:r>
              <a:rPr lang="en"/>
              <a:t> important?</a:t>
            </a:r>
            <a:endParaRPr/>
          </a:p>
        </p:txBody>
      </p:sp>
      <p:sp>
        <p:nvSpPr>
          <p:cNvPr id="111" name="Google Shape;11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Configuration </a:t>
            </a:r>
            <a:r>
              <a:rPr lang="en"/>
              <a:t>management</a:t>
            </a:r>
            <a:r>
              <a:rPr lang="en"/>
              <a:t> helps engineering teams build robust and stable systems through the use of tools and automatically manage and monitor updates to configuration data.</a:t>
            </a:r>
            <a:endParaRPr/>
          </a:p>
          <a:p>
            <a:pPr indent="-342900" lvl="0" marL="457200" rtl="0" algn="l">
              <a:spcBef>
                <a:spcPts val="0"/>
              </a:spcBef>
              <a:spcAft>
                <a:spcPts val="0"/>
              </a:spcAft>
              <a:buSzPts val="1800"/>
              <a:buChar char="●"/>
            </a:pPr>
            <a:r>
              <a:rPr lang="en"/>
              <a:t>When managing </a:t>
            </a:r>
            <a:r>
              <a:rPr lang="en"/>
              <a:t>hundreds or thousands of servers consisting of different types, groups and flavours, its is essential to maintain the consistency of their respective environments.</a:t>
            </a:r>
            <a:endParaRPr/>
          </a:p>
          <a:p>
            <a:pPr indent="-342900" lvl="0" marL="457200" rtl="0" algn="l">
              <a:spcBef>
                <a:spcPts val="0"/>
              </a:spcBef>
              <a:spcAft>
                <a:spcPts val="0"/>
              </a:spcAft>
              <a:buSzPts val="1800"/>
              <a:buChar char="●"/>
            </a:pPr>
            <a:r>
              <a:rPr lang="en"/>
              <a:t>It is extremely difficult, inaccurate, expensive and time consuming to maintain the state of the servers individually. However collectively with the use of a Configuration management tool it is easy to maintain a healthy state of all servers.</a:t>
            </a:r>
            <a:endParaRPr/>
          </a:p>
        </p:txBody>
      </p:sp>
      <p:sp>
        <p:nvSpPr>
          <p:cNvPr id="112" name="Google Shape;112;p19"/>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113" name="Google Shape;113;p19"/>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114" name="Google Shape;114;p19"/>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Configuration </a:t>
            </a:r>
            <a:r>
              <a:rPr lang="en"/>
              <a:t>Management</a:t>
            </a:r>
            <a:endParaRPr/>
          </a:p>
        </p:txBody>
      </p:sp>
      <p:sp>
        <p:nvSpPr>
          <p:cNvPr id="121" name="Google Shape;121;p20"/>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122" name="Google Shape;122;p20"/>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123" name="Google Shape;123;p20"/>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pic>
        <p:nvPicPr>
          <p:cNvPr id="125" name="Google Shape;125;p20"/>
          <p:cNvPicPr preferRelativeResize="0"/>
          <p:nvPr/>
        </p:nvPicPr>
        <p:blipFill>
          <a:blip r:embed="rId4">
            <a:alphaModFix/>
          </a:blip>
          <a:stretch>
            <a:fillRect/>
          </a:stretch>
        </p:blipFill>
        <p:spPr>
          <a:xfrm>
            <a:off x="152400" y="1170125"/>
            <a:ext cx="8839204" cy="34484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Configuration Management Tools</a:t>
            </a:r>
            <a:endParaRPr/>
          </a:p>
        </p:txBody>
      </p:sp>
      <p:sp>
        <p:nvSpPr>
          <p:cNvPr id="131" name="Google Shape;131;p21"/>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132" name="Google Shape;132;p21"/>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133" name="Google Shape;133;p21"/>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pic>
        <p:nvPicPr>
          <p:cNvPr id="135" name="Google Shape;135;p21"/>
          <p:cNvPicPr preferRelativeResize="0"/>
          <p:nvPr/>
        </p:nvPicPr>
        <p:blipFill>
          <a:blip r:embed="rId4">
            <a:alphaModFix/>
          </a:blip>
          <a:stretch>
            <a:fillRect/>
          </a:stretch>
        </p:blipFill>
        <p:spPr>
          <a:xfrm>
            <a:off x="741063" y="1170125"/>
            <a:ext cx="7661870" cy="3483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Ansible</a:t>
            </a:r>
            <a:endParaRPr/>
          </a:p>
        </p:txBody>
      </p:sp>
      <p:sp>
        <p:nvSpPr>
          <p:cNvPr id="141" name="Google Shape;141;p22"/>
          <p:cNvSpPr txBox="1"/>
          <p:nvPr/>
        </p:nvSpPr>
        <p:spPr>
          <a:xfrm>
            <a:off x="7319100" y="0"/>
            <a:ext cx="18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MASTER-ACADEMY</a:t>
            </a:r>
            <a:endParaRPr>
              <a:latin typeface="Lato"/>
              <a:ea typeface="Lato"/>
              <a:cs typeface="Lato"/>
              <a:sym typeface="Lato"/>
            </a:endParaRPr>
          </a:p>
        </p:txBody>
      </p:sp>
      <p:pic>
        <p:nvPicPr>
          <p:cNvPr id="142" name="Google Shape;142;p22"/>
          <p:cNvPicPr preferRelativeResize="0"/>
          <p:nvPr/>
        </p:nvPicPr>
        <p:blipFill>
          <a:blip r:embed="rId3">
            <a:alphaModFix/>
          </a:blip>
          <a:stretch>
            <a:fillRect/>
          </a:stretch>
        </p:blipFill>
        <p:spPr>
          <a:xfrm>
            <a:off x="7012300" y="46700"/>
            <a:ext cx="306800" cy="306800"/>
          </a:xfrm>
          <a:prstGeom prst="rect">
            <a:avLst/>
          </a:prstGeom>
          <a:noFill/>
          <a:ln>
            <a:noFill/>
          </a:ln>
        </p:spPr>
      </p:pic>
      <p:sp>
        <p:nvSpPr>
          <p:cNvPr id="143" name="Google Shape;143;p22"/>
          <p:cNvSpPr/>
          <p:nvPr/>
        </p:nvSpPr>
        <p:spPr>
          <a:xfrm>
            <a:off x="0" y="4852200"/>
            <a:ext cx="9144000" cy="3069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txBox="1"/>
          <p:nvPr/>
        </p:nvSpPr>
        <p:spPr>
          <a:xfrm>
            <a:off x="15525" y="4805550"/>
            <a:ext cx="24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DevOps Boot Camp 2021</a:t>
            </a:r>
            <a:endParaRPr>
              <a:solidFill>
                <a:srgbClr val="FFFFFF"/>
              </a:solidFill>
              <a:latin typeface="Lato"/>
              <a:ea typeface="Lato"/>
              <a:cs typeface="Lato"/>
              <a:sym typeface="Lato"/>
            </a:endParaRPr>
          </a:p>
        </p:txBody>
      </p:sp>
      <p:pic>
        <p:nvPicPr>
          <p:cNvPr id="145" name="Google Shape;145;p22"/>
          <p:cNvPicPr preferRelativeResize="0"/>
          <p:nvPr/>
        </p:nvPicPr>
        <p:blipFill>
          <a:blip r:embed="rId4">
            <a:alphaModFix/>
          </a:blip>
          <a:stretch>
            <a:fillRect/>
          </a:stretch>
        </p:blipFill>
        <p:spPr>
          <a:xfrm>
            <a:off x="582488" y="1170125"/>
            <a:ext cx="7979013" cy="34830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